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A762F03-F84C-42C2-967F-F95FBC301BFB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7E878F54-8832-4DF0-9EB1-2236061D5A85}">
      <dgm:prSet/>
      <dgm:spPr/>
      <dgm:t>
        <a:bodyPr/>
        <a:lstStyle/>
        <a:p>
          <a:r>
            <a:rPr lang="en-US"/>
            <a:t>2 Min Ziel</a:t>
          </a:r>
        </a:p>
      </dgm:t>
    </dgm:pt>
    <dgm:pt modelId="{D6D0B3CE-85FF-4392-9BD5-25A9DBC3CB87}" type="parTrans" cxnId="{2165315A-E970-4E03-B337-AE279A8B14C0}">
      <dgm:prSet/>
      <dgm:spPr/>
      <dgm:t>
        <a:bodyPr/>
        <a:lstStyle/>
        <a:p>
          <a:endParaRPr lang="en-US"/>
        </a:p>
      </dgm:t>
    </dgm:pt>
    <dgm:pt modelId="{78F7DD45-346D-4DA9-92A0-B7A5DCFBDCB0}" type="sibTrans" cxnId="{2165315A-E970-4E03-B337-AE279A8B14C0}">
      <dgm:prSet/>
      <dgm:spPr/>
      <dgm:t>
        <a:bodyPr/>
        <a:lstStyle/>
        <a:p>
          <a:endParaRPr lang="en-US"/>
        </a:p>
      </dgm:t>
    </dgm:pt>
    <dgm:pt modelId="{0FED435B-E01D-424D-B841-2FE1F63ACFDE}">
      <dgm:prSet/>
      <dgm:spPr/>
      <dgm:t>
        <a:bodyPr/>
        <a:lstStyle/>
        <a:p>
          <a:r>
            <a:rPr lang="en-US"/>
            <a:t>5 Min Maßnahmen</a:t>
          </a:r>
        </a:p>
      </dgm:t>
    </dgm:pt>
    <dgm:pt modelId="{AFC962AE-5A10-4520-A243-61C616821789}" type="parTrans" cxnId="{1BED9465-7A55-408B-B0FF-41A42C08B7F7}">
      <dgm:prSet/>
      <dgm:spPr/>
      <dgm:t>
        <a:bodyPr/>
        <a:lstStyle/>
        <a:p>
          <a:endParaRPr lang="en-US"/>
        </a:p>
      </dgm:t>
    </dgm:pt>
    <dgm:pt modelId="{2AA03FAE-984F-48D1-9586-9DE59DBA2D21}" type="sibTrans" cxnId="{1BED9465-7A55-408B-B0FF-41A42C08B7F7}">
      <dgm:prSet/>
      <dgm:spPr/>
      <dgm:t>
        <a:bodyPr/>
        <a:lstStyle/>
        <a:p>
          <a:endParaRPr lang="en-US"/>
        </a:p>
      </dgm:t>
    </dgm:pt>
    <dgm:pt modelId="{0A368CED-BDCB-4588-9E46-2F40B92BD960}">
      <dgm:prSet/>
      <dgm:spPr/>
      <dgm:t>
        <a:bodyPr/>
        <a:lstStyle/>
        <a:p>
          <a:r>
            <a:rPr lang="en-US"/>
            <a:t>6 Min Entscheidungen</a:t>
          </a:r>
        </a:p>
      </dgm:t>
    </dgm:pt>
    <dgm:pt modelId="{D146F132-8BD0-49A9-B2A5-9A8E2A43B033}" type="parTrans" cxnId="{6CCE7E5D-FF41-41DD-A4B4-CBAB0403CFE5}">
      <dgm:prSet/>
      <dgm:spPr/>
      <dgm:t>
        <a:bodyPr/>
        <a:lstStyle/>
        <a:p>
          <a:endParaRPr lang="en-US"/>
        </a:p>
      </dgm:t>
    </dgm:pt>
    <dgm:pt modelId="{E35DD3A0-51F9-4868-893A-1A7E6AD0F121}" type="sibTrans" cxnId="{6CCE7E5D-FF41-41DD-A4B4-CBAB0403CFE5}">
      <dgm:prSet/>
      <dgm:spPr/>
      <dgm:t>
        <a:bodyPr/>
        <a:lstStyle/>
        <a:p>
          <a:endParaRPr lang="en-US"/>
        </a:p>
      </dgm:t>
    </dgm:pt>
    <dgm:pt modelId="{A16C5B48-5C80-4173-BA45-E88E886EED97}">
      <dgm:prSet/>
      <dgm:spPr/>
      <dgm:t>
        <a:bodyPr/>
        <a:lstStyle/>
        <a:p>
          <a:r>
            <a:rPr lang="en-US"/>
            <a:t>2 Min Neue Aufgaben</a:t>
          </a:r>
        </a:p>
      </dgm:t>
    </dgm:pt>
    <dgm:pt modelId="{06E23D9B-7E00-49B2-90F0-8E377CBE0428}" type="parTrans" cxnId="{CFC7375C-95BE-4607-9444-609F1275C9D7}">
      <dgm:prSet/>
      <dgm:spPr/>
      <dgm:t>
        <a:bodyPr/>
        <a:lstStyle/>
        <a:p>
          <a:endParaRPr lang="en-US"/>
        </a:p>
      </dgm:t>
    </dgm:pt>
    <dgm:pt modelId="{89B917F6-2AF2-40AC-879B-53A2C04AB238}" type="sibTrans" cxnId="{CFC7375C-95BE-4607-9444-609F1275C9D7}">
      <dgm:prSet/>
      <dgm:spPr/>
      <dgm:t>
        <a:bodyPr/>
        <a:lstStyle/>
        <a:p>
          <a:endParaRPr lang="en-US"/>
        </a:p>
      </dgm:t>
    </dgm:pt>
    <dgm:pt modelId="{F5D0C58E-48CF-43C5-8455-2FC042B55383}" type="pres">
      <dgm:prSet presAssocID="{4A762F03-F84C-42C2-967F-F95FBC301BFB}" presName="cycle" presStyleCnt="0">
        <dgm:presLayoutVars>
          <dgm:dir/>
          <dgm:resizeHandles val="exact"/>
        </dgm:presLayoutVars>
      </dgm:prSet>
      <dgm:spPr/>
    </dgm:pt>
    <dgm:pt modelId="{45CAD17F-E7AF-44D5-942E-D28E97A15AD3}" type="pres">
      <dgm:prSet presAssocID="{7E878F54-8832-4DF0-9EB1-2236061D5A85}" presName="dummy" presStyleCnt="0"/>
      <dgm:spPr/>
    </dgm:pt>
    <dgm:pt modelId="{4C9A525B-EDB1-47A2-9341-93696C799349}" type="pres">
      <dgm:prSet presAssocID="{7E878F54-8832-4DF0-9EB1-2236061D5A85}" presName="node" presStyleLbl="revTx" presStyleIdx="0" presStyleCnt="4">
        <dgm:presLayoutVars>
          <dgm:bulletEnabled val="1"/>
        </dgm:presLayoutVars>
      </dgm:prSet>
      <dgm:spPr/>
    </dgm:pt>
    <dgm:pt modelId="{E3BF2EAC-E56C-4C3D-A607-4BBD536DADDA}" type="pres">
      <dgm:prSet presAssocID="{78F7DD45-346D-4DA9-92A0-B7A5DCFBDCB0}" presName="sibTrans" presStyleLbl="node1" presStyleIdx="0" presStyleCnt="4"/>
      <dgm:spPr/>
    </dgm:pt>
    <dgm:pt modelId="{417AC66C-76AC-499D-B49D-73099DD9625F}" type="pres">
      <dgm:prSet presAssocID="{0FED435B-E01D-424D-B841-2FE1F63ACFDE}" presName="dummy" presStyleCnt="0"/>
      <dgm:spPr/>
    </dgm:pt>
    <dgm:pt modelId="{0E2AFA12-28AB-4157-AC81-4D7AA7D18210}" type="pres">
      <dgm:prSet presAssocID="{0FED435B-E01D-424D-B841-2FE1F63ACFDE}" presName="node" presStyleLbl="revTx" presStyleIdx="1" presStyleCnt="4">
        <dgm:presLayoutVars>
          <dgm:bulletEnabled val="1"/>
        </dgm:presLayoutVars>
      </dgm:prSet>
      <dgm:spPr/>
    </dgm:pt>
    <dgm:pt modelId="{2C603230-033A-43C4-9FD5-3601F24E2A22}" type="pres">
      <dgm:prSet presAssocID="{2AA03FAE-984F-48D1-9586-9DE59DBA2D21}" presName="sibTrans" presStyleLbl="node1" presStyleIdx="1" presStyleCnt="4"/>
      <dgm:spPr/>
    </dgm:pt>
    <dgm:pt modelId="{98D6D7D4-BC61-42A5-913F-216A5510D0ED}" type="pres">
      <dgm:prSet presAssocID="{0A368CED-BDCB-4588-9E46-2F40B92BD960}" presName="dummy" presStyleCnt="0"/>
      <dgm:spPr/>
    </dgm:pt>
    <dgm:pt modelId="{1E79B13E-77E3-4D51-A91D-2D4F2F111FE0}" type="pres">
      <dgm:prSet presAssocID="{0A368CED-BDCB-4588-9E46-2F40B92BD960}" presName="node" presStyleLbl="revTx" presStyleIdx="2" presStyleCnt="4">
        <dgm:presLayoutVars>
          <dgm:bulletEnabled val="1"/>
        </dgm:presLayoutVars>
      </dgm:prSet>
      <dgm:spPr/>
    </dgm:pt>
    <dgm:pt modelId="{C3738539-8CC2-40CB-82F4-95FE8CC2137B}" type="pres">
      <dgm:prSet presAssocID="{E35DD3A0-51F9-4868-893A-1A7E6AD0F121}" presName="sibTrans" presStyleLbl="node1" presStyleIdx="2" presStyleCnt="4"/>
      <dgm:spPr/>
    </dgm:pt>
    <dgm:pt modelId="{CD972614-436A-4402-A308-A8B12011C532}" type="pres">
      <dgm:prSet presAssocID="{A16C5B48-5C80-4173-BA45-E88E886EED97}" presName="dummy" presStyleCnt="0"/>
      <dgm:spPr/>
    </dgm:pt>
    <dgm:pt modelId="{DA553F10-C218-4901-8E6B-CB3997E16268}" type="pres">
      <dgm:prSet presAssocID="{A16C5B48-5C80-4173-BA45-E88E886EED97}" presName="node" presStyleLbl="revTx" presStyleIdx="3" presStyleCnt="4">
        <dgm:presLayoutVars>
          <dgm:bulletEnabled val="1"/>
        </dgm:presLayoutVars>
      </dgm:prSet>
      <dgm:spPr/>
    </dgm:pt>
    <dgm:pt modelId="{465D0E3E-6FDB-46E3-8DD1-1ABCDC405E0D}" type="pres">
      <dgm:prSet presAssocID="{89B917F6-2AF2-40AC-879B-53A2C04AB238}" presName="sibTrans" presStyleLbl="node1" presStyleIdx="3" presStyleCnt="4"/>
      <dgm:spPr/>
    </dgm:pt>
  </dgm:ptLst>
  <dgm:cxnLst>
    <dgm:cxn modelId="{5388BA25-96DF-49BA-AA6E-B39717A2205A}" type="presOf" srcId="{0FED435B-E01D-424D-B841-2FE1F63ACFDE}" destId="{0E2AFA12-28AB-4157-AC81-4D7AA7D18210}" srcOrd="0" destOrd="0" presId="urn:microsoft.com/office/officeart/2005/8/layout/cycle1"/>
    <dgm:cxn modelId="{CFC7375C-95BE-4607-9444-609F1275C9D7}" srcId="{4A762F03-F84C-42C2-967F-F95FBC301BFB}" destId="{A16C5B48-5C80-4173-BA45-E88E886EED97}" srcOrd="3" destOrd="0" parTransId="{06E23D9B-7E00-49B2-90F0-8E377CBE0428}" sibTransId="{89B917F6-2AF2-40AC-879B-53A2C04AB238}"/>
    <dgm:cxn modelId="{6CCE7E5D-FF41-41DD-A4B4-CBAB0403CFE5}" srcId="{4A762F03-F84C-42C2-967F-F95FBC301BFB}" destId="{0A368CED-BDCB-4588-9E46-2F40B92BD960}" srcOrd="2" destOrd="0" parTransId="{D146F132-8BD0-49A9-B2A5-9A8E2A43B033}" sibTransId="{E35DD3A0-51F9-4868-893A-1A7E6AD0F121}"/>
    <dgm:cxn modelId="{1BED9465-7A55-408B-B0FF-41A42C08B7F7}" srcId="{4A762F03-F84C-42C2-967F-F95FBC301BFB}" destId="{0FED435B-E01D-424D-B841-2FE1F63ACFDE}" srcOrd="1" destOrd="0" parTransId="{AFC962AE-5A10-4520-A243-61C616821789}" sibTransId="{2AA03FAE-984F-48D1-9586-9DE59DBA2D21}"/>
    <dgm:cxn modelId="{FB679E65-DF5D-4006-9BB1-CBA36D1B4331}" type="presOf" srcId="{7E878F54-8832-4DF0-9EB1-2236061D5A85}" destId="{4C9A525B-EDB1-47A2-9341-93696C799349}" srcOrd="0" destOrd="0" presId="urn:microsoft.com/office/officeart/2005/8/layout/cycle1"/>
    <dgm:cxn modelId="{7A13BF70-F306-46DA-B4E1-5FE4CD2B6A3B}" type="presOf" srcId="{4A762F03-F84C-42C2-967F-F95FBC301BFB}" destId="{F5D0C58E-48CF-43C5-8455-2FC042B55383}" srcOrd="0" destOrd="0" presId="urn:microsoft.com/office/officeart/2005/8/layout/cycle1"/>
    <dgm:cxn modelId="{654A8058-E230-4BED-BF44-C443F785F770}" type="presOf" srcId="{78F7DD45-346D-4DA9-92A0-B7A5DCFBDCB0}" destId="{E3BF2EAC-E56C-4C3D-A607-4BBD536DADDA}" srcOrd="0" destOrd="0" presId="urn:microsoft.com/office/officeart/2005/8/layout/cycle1"/>
    <dgm:cxn modelId="{2165315A-E970-4E03-B337-AE279A8B14C0}" srcId="{4A762F03-F84C-42C2-967F-F95FBC301BFB}" destId="{7E878F54-8832-4DF0-9EB1-2236061D5A85}" srcOrd="0" destOrd="0" parTransId="{D6D0B3CE-85FF-4392-9BD5-25A9DBC3CB87}" sibTransId="{78F7DD45-346D-4DA9-92A0-B7A5DCFBDCB0}"/>
    <dgm:cxn modelId="{8ACFF196-974C-429A-8338-9F477912FD7F}" type="presOf" srcId="{2AA03FAE-984F-48D1-9586-9DE59DBA2D21}" destId="{2C603230-033A-43C4-9FD5-3601F24E2A22}" srcOrd="0" destOrd="0" presId="urn:microsoft.com/office/officeart/2005/8/layout/cycle1"/>
    <dgm:cxn modelId="{B95AB0B8-67C5-4B95-B6F8-848ADBB6E66F}" type="presOf" srcId="{E35DD3A0-51F9-4868-893A-1A7E6AD0F121}" destId="{C3738539-8CC2-40CB-82F4-95FE8CC2137B}" srcOrd="0" destOrd="0" presId="urn:microsoft.com/office/officeart/2005/8/layout/cycle1"/>
    <dgm:cxn modelId="{D27686D9-5C7C-431D-B5A3-A5B5E9886B7F}" type="presOf" srcId="{0A368CED-BDCB-4588-9E46-2F40B92BD960}" destId="{1E79B13E-77E3-4D51-A91D-2D4F2F111FE0}" srcOrd="0" destOrd="0" presId="urn:microsoft.com/office/officeart/2005/8/layout/cycle1"/>
    <dgm:cxn modelId="{7D2A3CE9-F68E-4BCF-A475-5BE65E78B68A}" type="presOf" srcId="{89B917F6-2AF2-40AC-879B-53A2C04AB238}" destId="{465D0E3E-6FDB-46E3-8DD1-1ABCDC405E0D}" srcOrd="0" destOrd="0" presId="urn:microsoft.com/office/officeart/2005/8/layout/cycle1"/>
    <dgm:cxn modelId="{619BC4EE-0B43-4456-8A53-19437CA89917}" type="presOf" srcId="{A16C5B48-5C80-4173-BA45-E88E886EED97}" destId="{DA553F10-C218-4901-8E6B-CB3997E16268}" srcOrd="0" destOrd="0" presId="urn:microsoft.com/office/officeart/2005/8/layout/cycle1"/>
    <dgm:cxn modelId="{D4036A1B-7602-4FA3-B766-21160CCF4553}" type="presParOf" srcId="{F5D0C58E-48CF-43C5-8455-2FC042B55383}" destId="{45CAD17F-E7AF-44D5-942E-D28E97A15AD3}" srcOrd="0" destOrd="0" presId="urn:microsoft.com/office/officeart/2005/8/layout/cycle1"/>
    <dgm:cxn modelId="{055CCB72-16D8-44D6-A558-9845DE894117}" type="presParOf" srcId="{F5D0C58E-48CF-43C5-8455-2FC042B55383}" destId="{4C9A525B-EDB1-47A2-9341-93696C799349}" srcOrd="1" destOrd="0" presId="urn:microsoft.com/office/officeart/2005/8/layout/cycle1"/>
    <dgm:cxn modelId="{3BCF9BD5-037E-4358-8C65-74862D389C77}" type="presParOf" srcId="{F5D0C58E-48CF-43C5-8455-2FC042B55383}" destId="{E3BF2EAC-E56C-4C3D-A607-4BBD536DADDA}" srcOrd="2" destOrd="0" presId="urn:microsoft.com/office/officeart/2005/8/layout/cycle1"/>
    <dgm:cxn modelId="{3CD9B80B-ED7F-4E8D-8E52-8FAFCEA95551}" type="presParOf" srcId="{F5D0C58E-48CF-43C5-8455-2FC042B55383}" destId="{417AC66C-76AC-499D-B49D-73099DD9625F}" srcOrd="3" destOrd="0" presId="urn:microsoft.com/office/officeart/2005/8/layout/cycle1"/>
    <dgm:cxn modelId="{F3776194-DD97-49D3-BA3C-5FCADB364BE6}" type="presParOf" srcId="{F5D0C58E-48CF-43C5-8455-2FC042B55383}" destId="{0E2AFA12-28AB-4157-AC81-4D7AA7D18210}" srcOrd="4" destOrd="0" presId="urn:microsoft.com/office/officeart/2005/8/layout/cycle1"/>
    <dgm:cxn modelId="{4420EE5C-F21F-4338-A9A3-6CE99F9106E3}" type="presParOf" srcId="{F5D0C58E-48CF-43C5-8455-2FC042B55383}" destId="{2C603230-033A-43C4-9FD5-3601F24E2A22}" srcOrd="5" destOrd="0" presId="urn:microsoft.com/office/officeart/2005/8/layout/cycle1"/>
    <dgm:cxn modelId="{4273E5D8-7540-4D15-A41A-3782FA16E0B6}" type="presParOf" srcId="{F5D0C58E-48CF-43C5-8455-2FC042B55383}" destId="{98D6D7D4-BC61-42A5-913F-216A5510D0ED}" srcOrd="6" destOrd="0" presId="urn:microsoft.com/office/officeart/2005/8/layout/cycle1"/>
    <dgm:cxn modelId="{D56E4C58-7313-44D7-9E92-2387ABFBD12E}" type="presParOf" srcId="{F5D0C58E-48CF-43C5-8455-2FC042B55383}" destId="{1E79B13E-77E3-4D51-A91D-2D4F2F111FE0}" srcOrd="7" destOrd="0" presId="urn:microsoft.com/office/officeart/2005/8/layout/cycle1"/>
    <dgm:cxn modelId="{AAA55DEF-F60C-4EC3-A3F1-7AD5C67C8923}" type="presParOf" srcId="{F5D0C58E-48CF-43C5-8455-2FC042B55383}" destId="{C3738539-8CC2-40CB-82F4-95FE8CC2137B}" srcOrd="8" destOrd="0" presId="urn:microsoft.com/office/officeart/2005/8/layout/cycle1"/>
    <dgm:cxn modelId="{14B9C7EF-312C-4887-80AF-4CACBD16A808}" type="presParOf" srcId="{F5D0C58E-48CF-43C5-8455-2FC042B55383}" destId="{CD972614-436A-4402-A308-A8B12011C532}" srcOrd="9" destOrd="0" presId="urn:microsoft.com/office/officeart/2005/8/layout/cycle1"/>
    <dgm:cxn modelId="{7AF144CA-761C-4C08-8E00-AA038BB57CBD}" type="presParOf" srcId="{F5D0C58E-48CF-43C5-8455-2FC042B55383}" destId="{DA553F10-C218-4901-8E6B-CB3997E16268}" srcOrd="10" destOrd="0" presId="urn:microsoft.com/office/officeart/2005/8/layout/cycle1"/>
    <dgm:cxn modelId="{FE690E37-1E94-4D4E-8119-0E72F33266BC}" type="presParOf" srcId="{F5D0C58E-48CF-43C5-8455-2FC042B55383}" destId="{465D0E3E-6FDB-46E3-8DD1-1ABCDC405E0D}" srcOrd="11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9A525B-EDB1-47A2-9341-93696C799349}">
      <dsp:nvSpPr>
        <dsp:cNvPr id="0" name=""/>
        <dsp:cNvSpPr/>
      </dsp:nvSpPr>
      <dsp:spPr>
        <a:xfrm>
          <a:off x="3289622" y="69817"/>
          <a:ext cx="1120961" cy="11209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2 Min Ziel</a:t>
          </a:r>
        </a:p>
      </dsp:txBody>
      <dsp:txXfrm>
        <a:off x="3289622" y="69817"/>
        <a:ext cx="1120961" cy="1120961"/>
      </dsp:txXfrm>
    </dsp:sp>
    <dsp:sp modelId="{E3BF2EAC-E56C-4C3D-A607-4BBD536DADDA}">
      <dsp:nvSpPr>
        <dsp:cNvPr id="0" name=""/>
        <dsp:cNvSpPr/>
      </dsp:nvSpPr>
      <dsp:spPr>
        <a:xfrm>
          <a:off x="1316283" y="-610"/>
          <a:ext cx="3164728" cy="3164728"/>
        </a:xfrm>
        <a:prstGeom prst="circularArrow">
          <a:avLst>
            <a:gd name="adj1" fmla="val 6907"/>
            <a:gd name="adj2" fmla="val 465743"/>
            <a:gd name="adj3" fmla="val 547768"/>
            <a:gd name="adj4" fmla="val 20586488"/>
            <a:gd name="adj5" fmla="val 805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2AFA12-28AB-4157-AC81-4D7AA7D18210}">
      <dsp:nvSpPr>
        <dsp:cNvPr id="0" name=""/>
        <dsp:cNvSpPr/>
      </dsp:nvSpPr>
      <dsp:spPr>
        <a:xfrm>
          <a:off x="3289622" y="1972728"/>
          <a:ext cx="1120961" cy="11209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5 Min Maßnahmen</a:t>
          </a:r>
        </a:p>
      </dsp:txBody>
      <dsp:txXfrm>
        <a:off x="3289622" y="1972728"/>
        <a:ext cx="1120961" cy="1120961"/>
      </dsp:txXfrm>
    </dsp:sp>
    <dsp:sp modelId="{2C603230-033A-43C4-9FD5-3601F24E2A22}">
      <dsp:nvSpPr>
        <dsp:cNvPr id="0" name=""/>
        <dsp:cNvSpPr/>
      </dsp:nvSpPr>
      <dsp:spPr>
        <a:xfrm>
          <a:off x="1316283" y="-610"/>
          <a:ext cx="3164728" cy="3164728"/>
        </a:xfrm>
        <a:prstGeom prst="circularArrow">
          <a:avLst>
            <a:gd name="adj1" fmla="val 6907"/>
            <a:gd name="adj2" fmla="val 465743"/>
            <a:gd name="adj3" fmla="val 5947768"/>
            <a:gd name="adj4" fmla="val 4386488"/>
            <a:gd name="adj5" fmla="val 805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79B13E-77E3-4D51-A91D-2D4F2F111FE0}">
      <dsp:nvSpPr>
        <dsp:cNvPr id="0" name=""/>
        <dsp:cNvSpPr/>
      </dsp:nvSpPr>
      <dsp:spPr>
        <a:xfrm>
          <a:off x="1386711" y="1972728"/>
          <a:ext cx="1120961" cy="11209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6 Min Entscheidungen</a:t>
          </a:r>
        </a:p>
      </dsp:txBody>
      <dsp:txXfrm>
        <a:off x="1386711" y="1972728"/>
        <a:ext cx="1120961" cy="1120961"/>
      </dsp:txXfrm>
    </dsp:sp>
    <dsp:sp modelId="{C3738539-8CC2-40CB-82F4-95FE8CC2137B}">
      <dsp:nvSpPr>
        <dsp:cNvPr id="0" name=""/>
        <dsp:cNvSpPr/>
      </dsp:nvSpPr>
      <dsp:spPr>
        <a:xfrm>
          <a:off x="1316283" y="-610"/>
          <a:ext cx="3164728" cy="3164728"/>
        </a:xfrm>
        <a:prstGeom prst="circularArrow">
          <a:avLst>
            <a:gd name="adj1" fmla="val 6907"/>
            <a:gd name="adj2" fmla="val 465743"/>
            <a:gd name="adj3" fmla="val 11347768"/>
            <a:gd name="adj4" fmla="val 9786488"/>
            <a:gd name="adj5" fmla="val 805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553F10-C218-4901-8E6B-CB3997E16268}">
      <dsp:nvSpPr>
        <dsp:cNvPr id="0" name=""/>
        <dsp:cNvSpPr/>
      </dsp:nvSpPr>
      <dsp:spPr>
        <a:xfrm>
          <a:off x="1386711" y="69817"/>
          <a:ext cx="1120961" cy="11209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2 Min Neue Aufgaben</a:t>
          </a:r>
        </a:p>
      </dsp:txBody>
      <dsp:txXfrm>
        <a:off x="1386711" y="69817"/>
        <a:ext cx="1120961" cy="1120961"/>
      </dsp:txXfrm>
    </dsp:sp>
    <dsp:sp modelId="{465D0E3E-6FDB-46E3-8DD1-1ABCDC405E0D}">
      <dsp:nvSpPr>
        <dsp:cNvPr id="0" name=""/>
        <dsp:cNvSpPr/>
      </dsp:nvSpPr>
      <dsp:spPr>
        <a:xfrm>
          <a:off x="1316283" y="-610"/>
          <a:ext cx="3164728" cy="3164728"/>
        </a:xfrm>
        <a:prstGeom prst="circularArrow">
          <a:avLst>
            <a:gd name="adj1" fmla="val 6907"/>
            <a:gd name="adj2" fmla="val 465743"/>
            <a:gd name="adj3" fmla="val 16747768"/>
            <a:gd name="adj4" fmla="val 15186488"/>
            <a:gd name="adj5" fmla="val 805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9143771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7545" y="2445197"/>
            <a:ext cx="3604497" cy="1297115"/>
          </a:xfrm>
        </p:spPr>
        <p:txBody>
          <a:bodyPr anchor="t">
            <a:normAutofit/>
          </a:bodyPr>
          <a:lstStyle/>
          <a:p>
            <a:pPr algn="l">
              <a:defRPr>
                <a:solidFill>
                  <a:srgbClr val="0085CA"/>
                </a:solidFill>
              </a:defRPr>
            </a:pPr>
            <a:r>
              <a:rPr lang="de-DE" sz="3500" dirty="0">
                <a:solidFill>
                  <a:schemeClr val="tx2"/>
                </a:solidFill>
              </a:rPr>
              <a:t>Besprechungen effizient führen</a:t>
            </a:r>
          </a:p>
        </p:txBody>
      </p:sp>
      <p:pic>
        <p:nvPicPr>
          <p:cNvPr id="8" name="Graphic 7" descr="Häkchen">
            <a:extLst>
              <a:ext uri="{FF2B5EF4-FFF2-40B4-BE49-F238E27FC236}">
                <a16:creationId xmlns:a16="http://schemas.microsoft.com/office/drawing/2014/main" id="{497638E6-31BD-C264-CB39-A8D27D28C3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55352" y="2333040"/>
            <a:ext cx="3106320" cy="3106320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89" y="-5977"/>
            <a:ext cx="4679005" cy="6863979"/>
            <a:chOff x="305" y="-5977"/>
            <a:chExt cx="6238675" cy="6863979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4" name="Picture 3" descr="PMVertrieb-Logo_CMYK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6550" y="621792"/>
            <a:ext cx="3725930" cy="1201613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88882A71-2BCA-3297-7012-60971CB78BDB}"/>
              </a:ext>
            </a:extLst>
          </p:cNvPr>
          <p:cNvSpPr txBox="1"/>
          <p:nvPr/>
        </p:nvSpPr>
        <p:spPr>
          <a:xfrm>
            <a:off x="4930940" y="3760707"/>
            <a:ext cx="4572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de-DE" i="1" dirty="0"/>
              <a:t>Mehr Entscheidungen. </a:t>
            </a:r>
          </a:p>
          <a:p>
            <a:pPr>
              <a:buNone/>
            </a:pPr>
            <a:r>
              <a:rPr lang="de-DE" i="1" dirty="0"/>
              <a:t>Weniger Besprechungszeit. </a:t>
            </a:r>
          </a:p>
          <a:p>
            <a:pPr>
              <a:buNone/>
            </a:pPr>
            <a:r>
              <a:rPr lang="de-DE" i="1" dirty="0"/>
              <a:t>Höhere Umsetzungsgeschwindigkeit.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A3C7DEA-BCC2-4295-8850-1479932961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289949D-B9F6-468A-86FE-2694DC5AE7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7491" y="2562419"/>
            <a:ext cx="7375161" cy="1066802"/>
          </a:xfrm>
        </p:spPr>
        <p:txBody>
          <a:bodyPr anchor="b">
            <a:normAutofit/>
          </a:bodyPr>
          <a:lstStyle/>
          <a:p>
            <a:pPr>
              <a:defRPr>
                <a:solidFill>
                  <a:srgbClr val="0085CA"/>
                </a:solidFill>
              </a:defRPr>
            </a:pPr>
            <a:r>
              <a:rPr lang="de-DE" sz="3100" dirty="0">
                <a:solidFill>
                  <a:schemeClr val="tx2"/>
                </a:solidFill>
              </a:rPr>
              <a:t>Maßnahmenliste statt Protokoll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4DF0958-0C87-4C28-9554-2FADC788C2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900351" y="0"/>
            <a:ext cx="3243649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DEC53B48-7B73-49D1-A6FD-9DBF5141EA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7DEDDC41-2C98-4AF1-A0EA-AEEC34827C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2208F20-F93C-4530-8370-FC7818BABB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52F51E0-B50B-43EA-B6AC-C16BD29C3E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7071" y="2616341"/>
            <a:ext cx="7375161" cy="294557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e-DE" sz="1600" dirty="0">
                <a:solidFill>
                  <a:schemeClr val="tx2"/>
                </a:solidFill>
              </a:rPr>
              <a:t>Nur dokumentieren:</a:t>
            </a:r>
          </a:p>
          <a:p>
            <a:pPr marL="0" indent="0">
              <a:buNone/>
            </a:pPr>
            <a:endParaRPr lang="de-DE" sz="1600" dirty="0">
              <a:solidFill>
                <a:schemeClr val="tx2"/>
              </a:solidFill>
            </a:endParaRPr>
          </a:p>
        </p:txBody>
      </p:sp>
      <p:pic>
        <p:nvPicPr>
          <p:cNvPr id="5" name="Picture 3" descr="PMVertrieb-Logo_CMYK.jpg">
            <a:extLst>
              <a:ext uri="{FF2B5EF4-FFF2-40B4-BE49-F238E27FC236}">
                <a16:creationId xmlns:a16="http://schemas.microsoft.com/office/drawing/2014/main" id="{BA45DDE2-2667-3BF6-8433-976C33B726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095" y="346728"/>
            <a:ext cx="3307911" cy="1066802"/>
          </a:xfrm>
          <a:prstGeom prst="rect">
            <a:avLst/>
          </a:prstGeom>
        </p:spPr>
      </p:pic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EFC1FFDD-196D-D10E-844F-EC5C9B76D1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9740449"/>
              </p:ext>
            </p:extLst>
          </p:nvPr>
        </p:nvGraphicFramePr>
        <p:xfrm>
          <a:off x="1028006" y="4198628"/>
          <a:ext cx="6096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59635763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93658132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6567726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Maßnahme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Verantwortlich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Termin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92389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92926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40837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942082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A3C7DEA-BCC2-4295-8850-1479932961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289949D-B9F6-468A-86FE-2694DC5AE7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425" y="2946883"/>
            <a:ext cx="7375161" cy="1066802"/>
          </a:xfrm>
        </p:spPr>
        <p:txBody>
          <a:bodyPr anchor="b">
            <a:normAutofit/>
          </a:bodyPr>
          <a:lstStyle/>
          <a:p>
            <a:pPr>
              <a:defRPr>
                <a:solidFill>
                  <a:srgbClr val="0085CA"/>
                </a:solidFill>
              </a:defRPr>
            </a:pPr>
            <a:r>
              <a:rPr lang="de-DE" sz="3100" dirty="0">
                <a:solidFill>
                  <a:schemeClr val="tx2"/>
                </a:solidFill>
              </a:rPr>
              <a:t>Rolle der Führungskraft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4DF0958-0C87-4C28-9554-2FADC788C2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900351" y="0"/>
            <a:ext cx="3243649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DEC53B48-7B73-49D1-A6FD-9DBF5141EA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7DEDDC41-2C98-4AF1-A0EA-AEEC34827C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2208F20-F93C-4530-8370-FC7818BABB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52F51E0-B50B-43EA-B6AC-C16BD29C3E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4419" y="3049325"/>
            <a:ext cx="7375161" cy="2945574"/>
          </a:xfrm>
        </p:spPr>
        <p:txBody>
          <a:bodyPr anchor="ctr">
            <a:normAutofit/>
          </a:bodyPr>
          <a:lstStyle/>
          <a:p>
            <a:r>
              <a:rPr lang="de-DE" sz="1600">
                <a:solidFill>
                  <a:schemeClr val="tx2"/>
                </a:solidFill>
              </a:rPr>
              <a:t>Entscheidungen herbeiführen</a:t>
            </a:r>
          </a:p>
          <a:p>
            <a:r>
              <a:rPr lang="de-DE" sz="1600">
                <a:solidFill>
                  <a:schemeClr val="tx2"/>
                </a:solidFill>
              </a:rPr>
              <a:t>Fokus halten</a:t>
            </a:r>
          </a:p>
          <a:p>
            <a:r>
              <a:rPr lang="de-DE" sz="1600">
                <a:solidFill>
                  <a:schemeClr val="tx2"/>
                </a:solidFill>
              </a:rPr>
              <a:t>Umsetzung einfordern</a:t>
            </a:r>
          </a:p>
        </p:txBody>
      </p:sp>
      <p:pic>
        <p:nvPicPr>
          <p:cNvPr id="5" name="Picture 3" descr="PMVertrieb-Logo_CMYK.jpg">
            <a:extLst>
              <a:ext uri="{FF2B5EF4-FFF2-40B4-BE49-F238E27FC236}">
                <a16:creationId xmlns:a16="http://schemas.microsoft.com/office/drawing/2014/main" id="{2F951E5D-ABA6-EDFF-E28F-21EC5E8E13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095" y="346728"/>
            <a:ext cx="3307911" cy="1066802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A3C7DEA-BCC2-4295-8850-1479932961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289949D-B9F6-468A-86FE-2694DC5AE7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4190" y="2934021"/>
            <a:ext cx="7375161" cy="1066802"/>
          </a:xfrm>
        </p:spPr>
        <p:txBody>
          <a:bodyPr anchor="b">
            <a:normAutofit/>
          </a:bodyPr>
          <a:lstStyle/>
          <a:p>
            <a:pPr>
              <a:defRPr>
                <a:solidFill>
                  <a:srgbClr val="0085CA"/>
                </a:solidFill>
              </a:defRPr>
            </a:pPr>
            <a:r>
              <a:rPr lang="de-DE" sz="3100" dirty="0">
                <a:solidFill>
                  <a:schemeClr val="tx2"/>
                </a:solidFill>
              </a:rPr>
              <a:t>Einführung bei PraxiMed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4DF0958-0C87-4C28-9554-2FADC788C2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900351" y="0"/>
            <a:ext cx="3243649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DEC53B48-7B73-49D1-A6FD-9DBF5141EA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7DEDDC41-2C98-4AF1-A0EA-AEEC34827C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2208F20-F93C-4530-8370-FC7818BABB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52F51E0-B50B-43EA-B6AC-C16BD29C3E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4419" y="3730681"/>
            <a:ext cx="7375161" cy="226421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e-DE" sz="1600" dirty="0">
                <a:solidFill>
                  <a:schemeClr val="tx2"/>
                </a:solidFill>
              </a:rPr>
              <a:t>✓ Regeln verbindlich</a:t>
            </a:r>
          </a:p>
          <a:p>
            <a:pPr marL="0" indent="0">
              <a:buNone/>
            </a:pPr>
            <a:r>
              <a:rPr lang="de-DE" sz="1600" dirty="0">
                <a:solidFill>
                  <a:schemeClr val="tx2"/>
                </a:solidFill>
              </a:rPr>
              <a:t>✓ Maßnahmenliste verpflichtend</a:t>
            </a:r>
          </a:p>
          <a:p>
            <a:pPr marL="0" indent="0">
              <a:buNone/>
            </a:pPr>
            <a:r>
              <a:rPr lang="de-DE" sz="1600" dirty="0">
                <a:solidFill>
                  <a:schemeClr val="tx2"/>
                </a:solidFill>
              </a:rPr>
              <a:t>✓ Regeltermine 15 Minuten</a:t>
            </a:r>
          </a:p>
          <a:p>
            <a:pPr marL="0" indent="0">
              <a:buNone/>
            </a:pPr>
            <a:r>
              <a:rPr lang="de-DE" sz="1600" dirty="0">
                <a:solidFill>
                  <a:schemeClr val="tx2"/>
                </a:solidFill>
              </a:rPr>
              <a:t>✓ Jeder Termin endet mit Entscheidungen</a:t>
            </a:r>
          </a:p>
        </p:txBody>
      </p:sp>
      <p:pic>
        <p:nvPicPr>
          <p:cNvPr id="5" name="Picture 3" descr="PMVertrieb-Logo_CMYK.jpg">
            <a:extLst>
              <a:ext uri="{FF2B5EF4-FFF2-40B4-BE49-F238E27FC236}">
                <a16:creationId xmlns:a16="http://schemas.microsoft.com/office/drawing/2014/main" id="{27BA1DCC-CB18-9044-A993-8170C89C10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095" y="346728"/>
            <a:ext cx="3307911" cy="1066802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A3C7DEA-BCC2-4295-8850-1479932961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289949D-B9F6-468A-86FE-2694DC5AE7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076" y="2834945"/>
            <a:ext cx="7375161" cy="1066802"/>
          </a:xfrm>
        </p:spPr>
        <p:txBody>
          <a:bodyPr anchor="b">
            <a:normAutofit/>
          </a:bodyPr>
          <a:lstStyle/>
          <a:p>
            <a:pPr>
              <a:defRPr>
                <a:solidFill>
                  <a:srgbClr val="0085CA"/>
                </a:solidFill>
              </a:defRPr>
            </a:pPr>
            <a:r>
              <a:rPr lang="de-DE" sz="3100" dirty="0">
                <a:solidFill>
                  <a:schemeClr val="tx2"/>
                </a:solidFill>
              </a:rPr>
              <a:t>Erwarteter Nutzen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4DF0958-0C87-4C28-9554-2FADC788C2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900351" y="0"/>
            <a:ext cx="3243649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DEC53B48-7B73-49D1-A6FD-9DBF5141EA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7DEDDC41-2C98-4AF1-A0EA-AEEC34827C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2208F20-F93C-4530-8370-FC7818BABB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52F51E0-B50B-43EA-B6AC-C16BD29C3E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4419" y="3049325"/>
            <a:ext cx="7375161" cy="2945574"/>
          </a:xfrm>
        </p:spPr>
        <p:txBody>
          <a:bodyPr anchor="ctr">
            <a:normAutofit/>
          </a:bodyPr>
          <a:lstStyle/>
          <a:p>
            <a:r>
              <a:rPr lang="de-DE" sz="1600">
                <a:solidFill>
                  <a:schemeClr val="tx2"/>
                </a:solidFill>
              </a:rPr>
              <a:t>Mehr Geschwindigkeit</a:t>
            </a:r>
          </a:p>
          <a:p>
            <a:r>
              <a:rPr lang="de-DE" sz="1600">
                <a:solidFill>
                  <a:schemeClr val="tx2"/>
                </a:solidFill>
              </a:rPr>
              <a:t>Mehr Verbindlichkeit</a:t>
            </a:r>
          </a:p>
          <a:p>
            <a:r>
              <a:rPr lang="de-DE" sz="1600">
                <a:solidFill>
                  <a:schemeClr val="tx2"/>
                </a:solidFill>
              </a:rPr>
              <a:t>Mehr Zeit für Kunden und Mitarbeiter</a:t>
            </a:r>
          </a:p>
        </p:txBody>
      </p:sp>
      <p:pic>
        <p:nvPicPr>
          <p:cNvPr id="5" name="Picture 3" descr="PMVertrieb-Logo_CMYK.jpg">
            <a:extLst>
              <a:ext uri="{FF2B5EF4-FFF2-40B4-BE49-F238E27FC236}">
                <a16:creationId xmlns:a16="http://schemas.microsoft.com/office/drawing/2014/main" id="{8B5BFED1-4ECD-99CB-5BDE-6C8B7FB980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095" y="346728"/>
            <a:ext cx="3307911" cy="1066802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A3C7DEA-BCC2-4295-8850-1479932961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289949D-B9F6-468A-86FE-2694DC5AE7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8075" y="2686294"/>
            <a:ext cx="7375161" cy="1066802"/>
          </a:xfrm>
        </p:spPr>
        <p:txBody>
          <a:bodyPr anchor="b">
            <a:normAutofit/>
          </a:bodyPr>
          <a:lstStyle/>
          <a:p>
            <a:pPr>
              <a:defRPr>
                <a:solidFill>
                  <a:srgbClr val="0085CA"/>
                </a:solidFill>
              </a:defRPr>
            </a:pPr>
            <a:r>
              <a:rPr lang="de-DE" sz="3100" dirty="0">
                <a:solidFill>
                  <a:schemeClr val="tx2"/>
                </a:solidFill>
              </a:rPr>
              <a:t>Beschlussvorschlag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4DF0958-0C87-4C28-9554-2FADC788C2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900351" y="0"/>
            <a:ext cx="3243649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DEC53B48-7B73-49D1-A6FD-9DBF5141EA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7DEDDC41-2C98-4AF1-A0EA-AEEC34827C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2208F20-F93C-4530-8370-FC7818BABB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52F51E0-B50B-43EA-B6AC-C16BD29C3E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4419" y="3049325"/>
            <a:ext cx="7375161" cy="294557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e-DE" sz="1600" dirty="0">
                <a:solidFill>
                  <a:schemeClr val="tx2"/>
                </a:solidFill>
              </a:rPr>
              <a:t>1. Regeln einführen</a:t>
            </a:r>
          </a:p>
          <a:p>
            <a:pPr marL="0" indent="0">
              <a:buNone/>
            </a:pPr>
            <a:r>
              <a:rPr lang="de-DE" sz="1600" dirty="0">
                <a:solidFill>
                  <a:schemeClr val="tx2"/>
                </a:solidFill>
              </a:rPr>
              <a:t>2. Maßnahmenliste einführen</a:t>
            </a:r>
          </a:p>
          <a:p>
            <a:pPr marL="0" indent="0">
              <a:buNone/>
            </a:pPr>
            <a:r>
              <a:rPr lang="de-DE" sz="1600" dirty="0">
                <a:solidFill>
                  <a:schemeClr val="tx2"/>
                </a:solidFill>
              </a:rPr>
              <a:t>3. Regeltermine auf 15 Minuten umstellen</a:t>
            </a:r>
          </a:p>
          <a:p>
            <a:pPr marL="0" indent="0">
              <a:buNone/>
            </a:pPr>
            <a:r>
              <a:rPr lang="de-DE" sz="1600" dirty="0">
                <a:solidFill>
                  <a:schemeClr val="tx2"/>
                </a:solidFill>
              </a:rPr>
              <a:t>4. Review nach 90 Tagen</a:t>
            </a:r>
          </a:p>
        </p:txBody>
      </p:sp>
      <p:pic>
        <p:nvPicPr>
          <p:cNvPr id="5" name="Picture 3" descr="PMVertrieb-Logo_CMYK.jpg">
            <a:extLst>
              <a:ext uri="{FF2B5EF4-FFF2-40B4-BE49-F238E27FC236}">
                <a16:creationId xmlns:a16="http://schemas.microsoft.com/office/drawing/2014/main" id="{B5E71E11-8274-E7F8-F493-5FD506DC6A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095" y="346728"/>
            <a:ext cx="3307911" cy="1066802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A3C7DEA-BCC2-4295-8850-1479932961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289949D-B9F6-468A-86FE-2694DC5AE7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8931" y="2186224"/>
            <a:ext cx="7375161" cy="1066802"/>
          </a:xfrm>
        </p:spPr>
        <p:txBody>
          <a:bodyPr anchor="b">
            <a:normAutofit/>
          </a:bodyPr>
          <a:lstStyle/>
          <a:p>
            <a:pPr>
              <a:defRPr>
                <a:solidFill>
                  <a:srgbClr val="0085CA"/>
                </a:solidFill>
              </a:defRPr>
            </a:pPr>
            <a:r>
              <a:rPr lang="de-DE" sz="3100" dirty="0">
                <a:solidFill>
                  <a:schemeClr val="tx2"/>
                </a:solidFill>
              </a:rPr>
              <a:t>Die 7 goldenen PraxiMed-Regeln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4DF0958-0C87-4C28-9554-2FADC788C2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900351" y="0"/>
            <a:ext cx="3243649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DEC53B48-7B73-49D1-A6FD-9DBF5141EA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7DEDDC41-2C98-4AF1-A0EA-AEEC34827C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2208F20-F93C-4530-8370-FC7818BABB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52F51E0-B50B-43EA-B6AC-C16BD29C3E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4419" y="3049325"/>
            <a:ext cx="7375161" cy="294557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e-DE" sz="1600" dirty="0">
                <a:solidFill>
                  <a:schemeClr val="tx2"/>
                </a:solidFill>
              </a:rPr>
              <a:t>1. Pünktlich</a:t>
            </a:r>
          </a:p>
          <a:p>
            <a:pPr marL="0" indent="0">
              <a:buNone/>
            </a:pPr>
            <a:r>
              <a:rPr lang="de-DE" sz="1600" dirty="0">
                <a:solidFill>
                  <a:schemeClr val="tx2"/>
                </a:solidFill>
              </a:rPr>
              <a:t>2. Vorbereitet</a:t>
            </a:r>
          </a:p>
          <a:p>
            <a:pPr marL="0" indent="0">
              <a:buNone/>
            </a:pPr>
            <a:r>
              <a:rPr lang="de-DE" sz="1600" dirty="0">
                <a:solidFill>
                  <a:schemeClr val="tx2"/>
                </a:solidFill>
              </a:rPr>
              <a:t>3. Ziel klar</a:t>
            </a:r>
          </a:p>
          <a:p>
            <a:pPr marL="0" indent="0">
              <a:buNone/>
            </a:pPr>
            <a:r>
              <a:rPr lang="de-DE" sz="1600" dirty="0">
                <a:solidFill>
                  <a:schemeClr val="tx2"/>
                </a:solidFill>
              </a:rPr>
              <a:t>4. 5 Minuten pro Thema</a:t>
            </a:r>
          </a:p>
          <a:p>
            <a:pPr marL="0" indent="0">
              <a:buNone/>
            </a:pPr>
            <a:r>
              <a:rPr lang="de-DE" sz="1600" dirty="0">
                <a:solidFill>
                  <a:schemeClr val="tx2"/>
                </a:solidFill>
              </a:rPr>
              <a:t>5. Entscheidungen treffen</a:t>
            </a:r>
          </a:p>
          <a:p>
            <a:pPr marL="0" indent="0">
              <a:buNone/>
            </a:pPr>
            <a:r>
              <a:rPr lang="de-DE" sz="1600" dirty="0">
                <a:solidFill>
                  <a:schemeClr val="tx2"/>
                </a:solidFill>
              </a:rPr>
              <a:t>6. Maßnahmen dokumentieren</a:t>
            </a:r>
          </a:p>
          <a:p>
            <a:pPr marL="0" indent="0">
              <a:buNone/>
            </a:pPr>
            <a:r>
              <a:rPr lang="de-DE" sz="1600" dirty="0">
                <a:solidFill>
                  <a:schemeClr val="tx2"/>
                </a:solidFill>
              </a:rPr>
              <a:t>7. Nach 15 Minuten fertig</a:t>
            </a:r>
          </a:p>
        </p:txBody>
      </p:sp>
      <p:pic>
        <p:nvPicPr>
          <p:cNvPr id="5" name="Picture 3" descr="PMVertrieb-Logo_CMYK.jpg">
            <a:extLst>
              <a:ext uri="{FF2B5EF4-FFF2-40B4-BE49-F238E27FC236}">
                <a16:creationId xmlns:a16="http://schemas.microsoft.com/office/drawing/2014/main" id="{14E0D195-DA32-F2B1-D61C-1E888E5612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095" y="346728"/>
            <a:ext cx="3307911" cy="1066802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A3C7DEA-BCC2-4295-8850-1479932961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289949D-B9F6-468A-86FE-2694DC5AE7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8931" y="2895599"/>
            <a:ext cx="7375161" cy="1066802"/>
          </a:xfrm>
        </p:spPr>
        <p:txBody>
          <a:bodyPr anchor="b">
            <a:normAutofit/>
          </a:bodyPr>
          <a:lstStyle/>
          <a:p>
            <a:pPr>
              <a:defRPr>
                <a:solidFill>
                  <a:srgbClr val="0085CA"/>
                </a:solidFill>
              </a:defRPr>
            </a:pPr>
            <a:r>
              <a:rPr lang="de-DE" sz="3100" dirty="0">
                <a:solidFill>
                  <a:schemeClr val="tx2"/>
                </a:solidFill>
              </a:rPr>
              <a:t>Diskussion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4DF0958-0C87-4C28-9554-2FADC788C2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900351" y="0"/>
            <a:ext cx="3243649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DEC53B48-7B73-49D1-A6FD-9DBF5141EA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7DEDDC41-2C98-4AF1-A0EA-AEEC34827C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2208F20-F93C-4530-8370-FC7818BABB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52F51E0-B50B-43EA-B6AC-C16BD29C3E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4419" y="3049325"/>
            <a:ext cx="7375161" cy="2945574"/>
          </a:xfrm>
        </p:spPr>
        <p:txBody>
          <a:bodyPr anchor="ctr">
            <a:normAutofit/>
          </a:bodyPr>
          <a:lstStyle/>
          <a:p>
            <a:r>
              <a:rPr lang="de-DE" sz="1600" dirty="0">
                <a:solidFill>
                  <a:schemeClr val="tx2"/>
                </a:solidFill>
              </a:rPr>
              <a:t>Welche Hindernisse sehen wir? Was müssen wir vorleben?</a:t>
            </a:r>
          </a:p>
        </p:txBody>
      </p:sp>
      <p:pic>
        <p:nvPicPr>
          <p:cNvPr id="5" name="Picture 3" descr="PMVertrieb-Logo_CMYK.jpg">
            <a:extLst>
              <a:ext uri="{FF2B5EF4-FFF2-40B4-BE49-F238E27FC236}">
                <a16:creationId xmlns:a16="http://schemas.microsoft.com/office/drawing/2014/main" id="{8F944121-A6CB-456D-6130-867E78903C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095" y="346728"/>
            <a:ext cx="3307911" cy="10668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A3C7DEA-BCC2-4295-8850-1479932961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289949D-B9F6-468A-86FE-2694DC5AE7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4419" y="1755073"/>
            <a:ext cx="7375161" cy="1066802"/>
          </a:xfrm>
        </p:spPr>
        <p:txBody>
          <a:bodyPr anchor="b">
            <a:normAutofit/>
          </a:bodyPr>
          <a:lstStyle/>
          <a:p>
            <a:pPr>
              <a:defRPr>
                <a:solidFill>
                  <a:srgbClr val="0085CA"/>
                </a:solidFill>
              </a:defRPr>
            </a:pPr>
            <a:r>
              <a:rPr lang="de-DE" sz="3100">
                <a:solidFill>
                  <a:schemeClr val="tx2"/>
                </a:solidFill>
              </a:rPr>
              <a:t>Die Ausgangssituation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4DF0958-0C87-4C28-9554-2FADC788C2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900351" y="0"/>
            <a:ext cx="3243649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DEC53B48-7B73-49D1-A6FD-9DBF5141EA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7DEDDC41-2C98-4AF1-A0EA-AEEC34827C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2208F20-F93C-4530-8370-FC7818BABB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52F51E0-B50B-43EA-B6AC-C16BD29C3E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4419" y="3049325"/>
            <a:ext cx="7375161" cy="294557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e-DE" sz="1600" dirty="0">
                <a:solidFill>
                  <a:schemeClr val="tx2"/>
                </a:solidFill>
              </a:rPr>
              <a:t>• Termine dauern länger als geplant</a:t>
            </a:r>
          </a:p>
          <a:p>
            <a:pPr marL="0" indent="0">
              <a:buNone/>
            </a:pPr>
            <a:r>
              <a:rPr lang="de-DE" sz="1600" dirty="0">
                <a:solidFill>
                  <a:schemeClr val="tx2"/>
                </a:solidFill>
              </a:rPr>
              <a:t>• Themen werden mehrfach besprochen</a:t>
            </a:r>
          </a:p>
          <a:p>
            <a:pPr marL="0" indent="0">
              <a:buNone/>
            </a:pPr>
            <a:r>
              <a:rPr lang="de-DE" sz="1600" dirty="0">
                <a:solidFill>
                  <a:schemeClr val="tx2"/>
                </a:solidFill>
              </a:rPr>
              <a:t>• Entscheidungen werden vertagt</a:t>
            </a:r>
          </a:p>
          <a:p>
            <a:pPr marL="0" indent="0">
              <a:buNone/>
            </a:pPr>
            <a:r>
              <a:rPr lang="de-DE" sz="1600" dirty="0">
                <a:solidFill>
                  <a:schemeClr val="tx2"/>
                </a:solidFill>
              </a:rPr>
              <a:t>• Verantwortlichkeiten bleiben unklar</a:t>
            </a:r>
          </a:p>
        </p:txBody>
      </p:sp>
      <p:pic>
        <p:nvPicPr>
          <p:cNvPr id="4" name="Picture 3" descr="PMVertrieb-Logo_CMY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022" y="301752"/>
            <a:ext cx="2482268" cy="80053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A3C7DEA-BCC2-4295-8850-1479932961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289949D-B9F6-468A-86FE-2694DC5AE7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1267" y="2797076"/>
            <a:ext cx="7375161" cy="1066802"/>
          </a:xfrm>
        </p:spPr>
        <p:txBody>
          <a:bodyPr anchor="b">
            <a:normAutofit/>
          </a:bodyPr>
          <a:lstStyle/>
          <a:p>
            <a:pPr>
              <a:defRPr>
                <a:solidFill>
                  <a:srgbClr val="0085CA"/>
                </a:solidFill>
              </a:defRPr>
            </a:pPr>
            <a:r>
              <a:rPr lang="de-DE" sz="3100" dirty="0">
                <a:solidFill>
                  <a:schemeClr val="tx2"/>
                </a:solidFill>
              </a:rPr>
              <a:t>Was kostet uns das?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4DF0958-0C87-4C28-9554-2FADC788C2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900351" y="0"/>
            <a:ext cx="3243649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DEC53B48-7B73-49D1-A6FD-9DBF5141EA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7DEDDC41-2C98-4AF1-A0EA-AEEC34827C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2208F20-F93C-4530-8370-FC7818BABB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52F51E0-B50B-43EA-B6AC-C16BD29C3E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4419" y="3049325"/>
            <a:ext cx="7375161" cy="2945574"/>
          </a:xfrm>
        </p:spPr>
        <p:txBody>
          <a:bodyPr anchor="ctr">
            <a:normAutofit/>
          </a:bodyPr>
          <a:lstStyle/>
          <a:p>
            <a:r>
              <a:rPr lang="de-DE" sz="1600">
                <a:solidFill>
                  <a:schemeClr val="tx2"/>
                </a:solidFill>
              </a:rPr>
              <a:t>10 Teilnehmer × 60 Minuten = ca. 350–500 €</a:t>
            </a:r>
          </a:p>
          <a:p>
            <a:r>
              <a:rPr lang="de-DE" sz="1600">
                <a:solidFill>
                  <a:schemeClr val="tx2"/>
                </a:solidFill>
              </a:rPr>
              <a:t>3 Regeltermine/Woche = 54.000–78.000 € pro Jahr</a:t>
            </a:r>
          </a:p>
        </p:txBody>
      </p:sp>
      <p:pic>
        <p:nvPicPr>
          <p:cNvPr id="5" name="Picture 3" descr="PMVertrieb-Logo_CMYK.jpg">
            <a:extLst>
              <a:ext uri="{FF2B5EF4-FFF2-40B4-BE49-F238E27FC236}">
                <a16:creationId xmlns:a16="http://schemas.microsoft.com/office/drawing/2014/main" id="{F515FA27-A175-F487-2ECC-EBD0A7B5A2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095" y="346728"/>
            <a:ext cx="3307911" cy="106680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8">
            <a:extLst>
              <a:ext uri="{FF2B5EF4-FFF2-40B4-BE49-F238E27FC236}">
                <a16:creationId xmlns:a16="http://schemas.microsoft.com/office/drawing/2014/main" id="{FA3C7DEA-BCC2-4295-8850-1479932961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C289949D-B9F6-468A-86FE-2694DC5AE7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5" y="2851324"/>
            <a:ext cx="7375161" cy="1066802"/>
          </a:xfrm>
        </p:spPr>
        <p:txBody>
          <a:bodyPr anchor="b">
            <a:normAutofit/>
          </a:bodyPr>
          <a:lstStyle/>
          <a:p>
            <a:pPr>
              <a:defRPr>
                <a:solidFill>
                  <a:srgbClr val="0085CA"/>
                </a:solidFill>
              </a:defRPr>
            </a:pPr>
            <a:r>
              <a:rPr lang="de-DE" sz="3100">
                <a:solidFill>
                  <a:schemeClr val="tx2"/>
                </a:solidFill>
              </a:rPr>
              <a:t>Das eigentliche Problem</a:t>
            </a:r>
          </a:p>
        </p:txBody>
      </p:sp>
      <p:grpSp>
        <p:nvGrpSpPr>
          <p:cNvPr id="27" name="Group 12">
            <a:extLst>
              <a:ext uri="{FF2B5EF4-FFF2-40B4-BE49-F238E27FC236}">
                <a16:creationId xmlns:a16="http://schemas.microsoft.com/office/drawing/2014/main" id="{E4DF0958-0C87-4C28-9554-2FADC788C2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900351" y="0"/>
            <a:ext cx="3243649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28" name="Freeform: Shape 13">
              <a:extLst>
                <a:ext uri="{FF2B5EF4-FFF2-40B4-BE49-F238E27FC236}">
                  <a16:creationId xmlns:a16="http://schemas.microsoft.com/office/drawing/2014/main" id="{DEC53B48-7B73-49D1-A6FD-9DBF5141EA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14">
              <a:extLst>
                <a:ext uri="{FF2B5EF4-FFF2-40B4-BE49-F238E27FC236}">
                  <a16:creationId xmlns:a16="http://schemas.microsoft.com/office/drawing/2014/main" id="{7DEDDC41-2C98-4AF1-A0EA-AEEC34827C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15">
              <a:extLst>
                <a:ext uri="{FF2B5EF4-FFF2-40B4-BE49-F238E27FC236}">
                  <a16:creationId xmlns:a16="http://schemas.microsoft.com/office/drawing/2014/main" id="{D2208F20-F93C-4530-8370-FC7818BABB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16">
              <a:extLst>
                <a:ext uri="{FF2B5EF4-FFF2-40B4-BE49-F238E27FC236}">
                  <a16:creationId xmlns:a16="http://schemas.microsoft.com/office/drawing/2014/main" id="{E52F51E0-B50B-43EA-B6AC-C16BD29C3E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4419" y="3049325"/>
            <a:ext cx="7375161" cy="2945574"/>
          </a:xfrm>
        </p:spPr>
        <p:txBody>
          <a:bodyPr anchor="ctr">
            <a:normAutofit/>
          </a:bodyPr>
          <a:lstStyle/>
          <a:p>
            <a:r>
              <a:rPr lang="de-DE" sz="1600" dirty="0">
                <a:solidFill>
                  <a:schemeClr val="tx2"/>
                </a:solidFill>
              </a:rPr>
              <a:t>fehlende Entscheidungen und fehlende Umsetzung</a:t>
            </a:r>
          </a:p>
        </p:txBody>
      </p:sp>
      <p:pic>
        <p:nvPicPr>
          <p:cNvPr id="5" name="Picture 3" descr="PMVertrieb-Logo_CMYK.jpg">
            <a:extLst>
              <a:ext uri="{FF2B5EF4-FFF2-40B4-BE49-F238E27FC236}">
                <a16:creationId xmlns:a16="http://schemas.microsoft.com/office/drawing/2014/main" id="{ABBD31B4-3A9C-03CF-AEC9-A0D9315E4C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095" y="346728"/>
            <a:ext cx="3307911" cy="10668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A3C7DEA-BCC2-4295-8850-1479932961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289949D-B9F6-468A-86FE-2694DC5AE7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5701" y="2794505"/>
            <a:ext cx="7375161" cy="1066802"/>
          </a:xfrm>
        </p:spPr>
        <p:txBody>
          <a:bodyPr anchor="b">
            <a:normAutofit/>
          </a:bodyPr>
          <a:lstStyle/>
          <a:p>
            <a:pPr>
              <a:defRPr>
                <a:solidFill>
                  <a:srgbClr val="0085CA"/>
                </a:solidFill>
              </a:defRPr>
            </a:pPr>
            <a:r>
              <a:rPr lang="de-DE" sz="3100" dirty="0">
                <a:solidFill>
                  <a:schemeClr val="tx2"/>
                </a:solidFill>
              </a:rPr>
              <a:t>Zielbild PraxiMed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4DF0958-0C87-4C28-9554-2FADC788C2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900351" y="0"/>
            <a:ext cx="3243649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DEC53B48-7B73-49D1-A6FD-9DBF5141EA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7DEDDC41-2C98-4AF1-A0EA-AEEC34827C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2208F20-F93C-4530-8370-FC7818BABB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52F51E0-B50B-43EA-B6AC-C16BD29C3E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4419" y="3049325"/>
            <a:ext cx="7375161" cy="294557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e-DE" sz="1600" dirty="0">
                <a:solidFill>
                  <a:schemeClr val="tx2"/>
                </a:solidFill>
              </a:rPr>
              <a:t>1. Was ist das Ziel?</a:t>
            </a:r>
          </a:p>
          <a:p>
            <a:pPr marL="0" indent="0">
              <a:buNone/>
            </a:pPr>
            <a:r>
              <a:rPr lang="de-DE" sz="1600" dirty="0">
                <a:solidFill>
                  <a:schemeClr val="tx2"/>
                </a:solidFill>
              </a:rPr>
              <a:t>2. Welche Entscheidung treffen wir?</a:t>
            </a:r>
          </a:p>
          <a:p>
            <a:pPr marL="0" indent="0">
              <a:buNone/>
            </a:pPr>
            <a:r>
              <a:rPr lang="de-DE" sz="1600" dirty="0">
                <a:solidFill>
                  <a:schemeClr val="tx2"/>
                </a:solidFill>
              </a:rPr>
              <a:t>3. Wer macht was bis wann?</a:t>
            </a:r>
          </a:p>
        </p:txBody>
      </p:sp>
      <p:pic>
        <p:nvPicPr>
          <p:cNvPr id="5" name="Picture 3" descr="PMVertrieb-Logo_CMYK.jpg">
            <a:extLst>
              <a:ext uri="{FF2B5EF4-FFF2-40B4-BE49-F238E27FC236}">
                <a16:creationId xmlns:a16="http://schemas.microsoft.com/office/drawing/2014/main" id="{1B4C174F-5FAB-7F7A-D337-61318F67BC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095" y="346728"/>
            <a:ext cx="3307911" cy="106680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A3C7DEA-BCC2-4295-8850-1479932961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289949D-B9F6-468A-86FE-2694DC5AE7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7531" y="2377890"/>
            <a:ext cx="7375161" cy="1066802"/>
          </a:xfrm>
        </p:spPr>
        <p:txBody>
          <a:bodyPr anchor="b">
            <a:normAutofit/>
          </a:bodyPr>
          <a:lstStyle/>
          <a:p>
            <a:pPr>
              <a:defRPr>
                <a:solidFill>
                  <a:srgbClr val="0085CA"/>
                </a:solidFill>
              </a:defRPr>
            </a:pPr>
            <a:r>
              <a:rPr lang="de-DE" sz="3100" dirty="0">
                <a:solidFill>
                  <a:schemeClr val="tx2"/>
                </a:solidFill>
              </a:rPr>
              <a:t>Die neuen PraxiMed-Besprechungsregeln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4DF0958-0C87-4C28-9554-2FADC788C2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900351" y="0"/>
            <a:ext cx="3243649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DEC53B48-7B73-49D1-A6FD-9DBF5141EA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7DEDDC41-2C98-4AF1-A0EA-AEEC34827C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2208F20-F93C-4530-8370-FC7818BABB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52F51E0-B50B-43EA-B6AC-C16BD29C3E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4419" y="3049325"/>
            <a:ext cx="7375161" cy="294557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e-DE" sz="1600" dirty="0">
                <a:solidFill>
                  <a:schemeClr val="tx2"/>
                </a:solidFill>
              </a:rPr>
              <a:t>✓ Pünktlichkeit</a:t>
            </a:r>
          </a:p>
          <a:p>
            <a:pPr marL="0" indent="0">
              <a:buNone/>
            </a:pPr>
            <a:r>
              <a:rPr lang="de-DE" sz="1600" dirty="0">
                <a:solidFill>
                  <a:schemeClr val="tx2"/>
                </a:solidFill>
              </a:rPr>
              <a:t>✓ Vorbereitung</a:t>
            </a:r>
          </a:p>
          <a:p>
            <a:pPr marL="0" indent="0">
              <a:buNone/>
            </a:pPr>
            <a:r>
              <a:rPr lang="de-DE" sz="1600" dirty="0">
                <a:solidFill>
                  <a:schemeClr val="tx2"/>
                </a:solidFill>
              </a:rPr>
              <a:t>✓ Maßnahmen abgearbeitet</a:t>
            </a:r>
          </a:p>
          <a:p>
            <a:pPr marL="0" indent="0">
              <a:buNone/>
            </a:pPr>
            <a:r>
              <a:rPr lang="de-DE" sz="1600" dirty="0">
                <a:solidFill>
                  <a:schemeClr val="tx2"/>
                </a:solidFill>
              </a:rPr>
              <a:t>✓ Themen 24h vorher</a:t>
            </a:r>
          </a:p>
          <a:p>
            <a:pPr marL="0" indent="0">
              <a:buNone/>
            </a:pPr>
            <a:r>
              <a:rPr lang="de-DE" sz="1600" dirty="0">
                <a:solidFill>
                  <a:schemeClr val="tx2"/>
                </a:solidFill>
              </a:rPr>
              <a:t>✓ Entscheidungen statt Diskussionen</a:t>
            </a:r>
          </a:p>
        </p:txBody>
      </p:sp>
      <p:pic>
        <p:nvPicPr>
          <p:cNvPr id="5" name="Picture 3" descr="PMVertrieb-Logo_CMYK.jpg">
            <a:extLst>
              <a:ext uri="{FF2B5EF4-FFF2-40B4-BE49-F238E27FC236}">
                <a16:creationId xmlns:a16="http://schemas.microsoft.com/office/drawing/2014/main" id="{D196BEF4-5379-5049-1876-51444FFA5F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495" y="499128"/>
            <a:ext cx="3307911" cy="106680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A3C7DEA-BCC2-4295-8850-1479932961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289949D-B9F6-468A-86FE-2694DC5AE7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505469" y="2895599"/>
            <a:ext cx="7375161" cy="1066802"/>
          </a:xfrm>
        </p:spPr>
        <p:txBody>
          <a:bodyPr anchor="b">
            <a:normAutofit/>
          </a:bodyPr>
          <a:lstStyle/>
          <a:p>
            <a:pPr>
              <a:defRPr>
                <a:solidFill>
                  <a:srgbClr val="0085CA"/>
                </a:solidFill>
              </a:defRPr>
            </a:pPr>
            <a:r>
              <a:rPr lang="de-DE" sz="3100" dirty="0">
                <a:solidFill>
                  <a:schemeClr val="tx2"/>
                </a:solidFill>
              </a:rPr>
              <a:t>Die 5-Minuten-Regel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4DF0958-0C87-4C28-9554-2FADC788C2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900351" y="0"/>
            <a:ext cx="3243649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DEC53B48-7B73-49D1-A6FD-9DBF5141EA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7DEDDC41-2C98-4AF1-A0EA-AEEC34827C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2208F20-F93C-4530-8370-FC7818BABB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52F51E0-B50B-43EA-B6AC-C16BD29C3E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4419" y="3049325"/>
            <a:ext cx="7375161" cy="2945574"/>
          </a:xfrm>
        </p:spPr>
        <p:txBody>
          <a:bodyPr anchor="ctr">
            <a:normAutofit/>
          </a:bodyPr>
          <a:lstStyle/>
          <a:p>
            <a:r>
              <a:rPr lang="de-DE" sz="1600">
                <a:solidFill>
                  <a:schemeClr val="tx2"/>
                </a:solidFill>
              </a:rPr>
              <a:t>Problem – Lösungsvorschlag – Entscheidung</a:t>
            </a:r>
          </a:p>
          <a:p>
            <a:r>
              <a:rPr lang="de-DE" sz="1600">
                <a:solidFill>
                  <a:schemeClr val="tx2"/>
                </a:solidFill>
              </a:rPr>
              <a:t>Maximal 5 Minuten pro Thema</a:t>
            </a:r>
          </a:p>
        </p:txBody>
      </p:sp>
      <p:pic>
        <p:nvPicPr>
          <p:cNvPr id="6" name="Picture 3" descr="PMVertrieb-Logo_CMYK.jpg">
            <a:extLst>
              <a:ext uri="{FF2B5EF4-FFF2-40B4-BE49-F238E27FC236}">
                <a16:creationId xmlns:a16="http://schemas.microsoft.com/office/drawing/2014/main" id="{28C3E324-AD0D-AB4C-CC16-C406F00E64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495" y="499128"/>
            <a:ext cx="3307911" cy="106680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A3C7DEA-BCC2-4295-8850-1479932961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289949D-B9F6-468A-86FE-2694DC5AE7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916949" y="2786066"/>
            <a:ext cx="7375161" cy="1066802"/>
          </a:xfrm>
        </p:spPr>
        <p:txBody>
          <a:bodyPr anchor="b">
            <a:normAutofit/>
          </a:bodyPr>
          <a:lstStyle/>
          <a:p>
            <a:pPr>
              <a:defRPr>
                <a:solidFill>
                  <a:srgbClr val="0085CA"/>
                </a:solidFill>
              </a:defRPr>
            </a:pPr>
            <a:r>
              <a:rPr lang="de-DE" sz="3100" dirty="0">
                <a:solidFill>
                  <a:schemeClr val="tx2"/>
                </a:solidFill>
              </a:rPr>
              <a:t>Die 15-Minuten-Regel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4DF0958-0C87-4C28-9554-2FADC788C2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900351" y="0"/>
            <a:ext cx="3243649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DEC53B48-7B73-49D1-A6FD-9DBF5141EA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7DEDDC41-2C98-4AF1-A0EA-AEEC34827C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2208F20-F93C-4530-8370-FC7818BABB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52F51E0-B50B-43EA-B6AC-C16BD29C3E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4419" y="3049325"/>
            <a:ext cx="7375161" cy="2945574"/>
          </a:xfrm>
        </p:spPr>
        <p:txBody>
          <a:bodyPr anchor="ctr">
            <a:normAutofit/>
          </a:bodyPr>
          <a:lstStyle/>
          <a:p>
            <a:r>
              <a:rPr lang="de-DE" sz="1600">
                <a:solidFill>
                  <a:schemeClr val="tx2"/>
                </a:solidFill>
              </a:rPr>
              <a:t>15 Minuten Standardmeeting</a:t>
            </a:r>
          </a:p>
          <a:p>
            <a:r>
              <a:rPr lang="de-DE" sz="1600">
                <a:solidFill>
                  <a:schemeClr val="tx2"/>
                </a:solidFill>
              </a:rPr>
              <a:t>30 Minuten nur nach Freigabe</a:t>
            </a:r>
          </a:p>
          <a:p>
            <a:r>
              <a:rPr lang="de-DE" sz="1600">
                <a:solidFill>
                  <a:schemeClr val="tx2"/>
                </a:solidFill>
              </a:rPr>
              <a:t>Länger nur als Einzeltermin</a:t>
            </a:r>
          </a:p>
        </p:txBody>
      </p:sp>
      <p:pic>
        <p:nvPicPr>
          <p:cNvPr id="5" name="Picture 3" descr="PMVertrieb-Logo_CMYK.jpg">
            <a:extLst>
              <a:ext uri="{FF2B5EF4-FFF2-40B4-BE49-F238E27FC236}">
                <a16:creationId xmlns:a16="http://schemas.microsoft.com/office/drawing/2014/main" id="{4B23FB3C-6EF4-EDC0-C3CA-F260CE0842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095" y="346728"/>
            <a:ext cx="3307911" cy="106680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902270"/>
            <a:ext cx="8229600" cy="1143000"/>
          </a:xfrm>
        </p:spPr>
        <p:txBody>
          <a:bodyPr/>
          <a:lstStyle/>
          <a:p>
            <a:pPr>
              <a:defRPr>
                <a:solidFill>
                  <a:srgbClr val="0085CA"/>
                </a:solidFill>
              </a:defRPr>
            </a:pPr>
            <a:r>
              <a:rPr lang="de-DE" dirty="0"/>
              <a:t>Neue Besprechungsstruktur</a:t>
            </a:r>
          </a:p>
        </p:txBody>
      </p:sp>
      <p:graphicFrame>
        <p:nvGraphicFramePr>
          <p:cNvPr id="21" name="Content Placeholder 2">
            <a:extLst>
              <a:ext uri="{FF2B5EF4-FFF2-40B4-BE49-F238E27FC236}">
                <a16:creationId xmlns:a16="http://schemas.microsoft.com/office/drawing/2014/main" id="{1870A517-A8C9-357D-A9F8-1EC881D632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2894680"/>
              </p:ext>
            </p:extLst>
          </p:nvPr>
        </p:nvGraphicFramePr>
        <p:xfrm>
          <a:off x="1673352" y="3182112"/>
          <a:ext cx="5797296" cy="31635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3" descr="PMVertrieb-Logo_CMYK.jpg">
            <a:extLst>
              <a:ext uri="{FF2B5EF4-FFF2-40B4-BE49-F238E27FC236}">
                <a16:creationId xmlns:a16="http://schemas.microsoft.com/office/drawing/2014/main" id="{15AAE173-AE91-4F73-5D46-5879480B7B2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68095" y="346728"/>
            <a:ext cx="3307911" cy="106680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264</Words>
  <Application>Microsoft Office PowerPoint</Application>
  <PresentationFormat>Bildschirmpräsentation (4:3)</PresentationFormat>
  <Paragraphs>69</Paragraphs>
  <Slides>16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Besprechungen effizient führen</vt:lpstr>
      <vt:lpstr>Die Ausgangssituation</vt:lpstr>
      <vt:lpstr>Was kostet uns das?</vt:lpstr>
      <vt:lpstr>Das eigentliche Problem</vt:lpstr>
      <vt:lpstr>Zielbild PraxiMed</vt:lpstr>
      <vt:lpstr>Die neuen PraxiMed-Besprechungsregeln</vt:lpstr>
      <vt:lpstr>Die 5-Minuten-Regel</vt:lpstr>
      <vt:lpstr>Die 15-Minuten-Regel</vt:lpstr>
      <vt:lpstr>Neue Besprechungsstruktur</vt:lpstr>
      <vt:lpstr>Maßnahmenliste statt Protokoll</vt:lpstr>
      <vt:lpstr>Rolle der Führungskraft</vt:lpstr>
      <vt:lpstr>Einführung bei PraxiMed</vt:lpstr>
      <vt:lpstr>Erwarteter Nutzen</vt:lpstr>
      <vt:lpstr>Beschlussvorschlag</vt:lpstr>
      <vt:lpstr>Die 7 goldenen PraxiMed-Regeln</vt:lpstr>
      <vt:lpstr>Diskussion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Besprechungen effizient führen</dc:title>
  <dc:subject/>
  <dc:creator>Nadine Flegel</dc:creator>
  <cp:keywords/>
  <dc:description>generated using python-pptx</dc:description>
  <cp:lastModifiedBy>Pfeiffer</cp:lastModifiedBy>
  <cp:revision>3</cp:revision>
  <dcterms:created xsi:type="dcterms:W3CDTF">2013-01-27T09:14:16Z</dcterms:created>
  <dcterms:modified xsi:type="dcterms:W3CDTF">2026-06-11T12:40:03Z</dcterms:modified>
  <cp:category/>
</cp:coreProperties>
</file>