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bookmarkIdSeed="4">
  <p:sldMasterIdLst>
    <p:sldMasterId id="2147483796" r:id="rId1"/>
  </p:sldMasterIdLst>
  <p:notesMasterIdLst>
    <p:notesMasterId r:id="rId17"/>
  </p:notesMasterIdLst>
  <p:handoutMasterIdLst>
    <p:handoutMasterId r:id="rId18"/>
  </p:handoutMasterIdLst>
  <p:sldIdLst>
    <p:sldId id="513" r:id="rId2"/>
    <p:sldId id="515" r:id="rId3"/>
    <p:sldId id="448" r:id="rId4"/>
    <p:sldId id="499" r:id="rId5"/>
    <p:sldId id="516" r:id="rId6"/>
    <p:sldId id="511" r:id="rId7"/>
    <p:sldId id="256" r:id="rId8"/>
    <p:sldId id="258" r:id="rId9"/>
    <p:sldId id="520" r:id="rId10"/>
    <p:sldId id="264" r:id="rId11"/>
    <p:sldId id="257" r:id="rId12"/>
    <p:sldId id="518" r:id="rId13"/>
    <p:sldId id="521" r:id="rId14"/>
    <p:sldId id="517" r:id="rId15"/>
    <p:sldId id="261" r:id="rId16"/>
  </p:sldIdLst>
  <p:sldSz cx="12192000" cy="6858000"/>
  <p:notesSz cx="7104063" cy="10234613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224" userDrawn="1">
          <p15:clr>
            <a:srgbClr val="A4A3A4"/>
          </p15:clr>
        </p15:guide>
        <p15:guide id="2" pos="2238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99FF"/>
    <a:srgbClr val="0000FF"/>
    <a:srgbClr val="E71A83"/>
    <a:srgbClr val="5A5A5A"/>
    <a:srgbClr val="C6D321"/>
    <a:srgbClr val="FFFFFF"/>
    <a:srgbClr val="9F116C"/>
    <a:srgbClr val="BC1482"/>
    <a:srgbClr val="FF9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Keine Formatvorlage, kein Raster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C2FFA5D-87B4-456A-9821-1D502468CF0F}" styleName="Designformatvorlage 1 - Akz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5940675A-B579-460E-94D1-54222C63F5DA}" styleName="Keine Formatvorlage, Tabellenraster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ittlere Formatvorlag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93296810-A885-4BE3-A3E7-6D5BEEA58F35}" styleName="Mittlere Formatvorlage 2 - Akz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EB9631B5-78F2-41C9-869B-9F39066F8104}" styleName="Mittlere Formatvorlage 3 - Akzent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3B4B98B0-60AC-42C2-AFA5-B58CD77FA1E5}" styleName="Helle Formatvorlage 1 - Akz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9D7B26C5-4107-4FEC-AEDC-1716B250A1EF}" styleName="Helle Formatvorlag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088" autoAdjust="0"/>
    <p:restoredTop sz="45905" autoAdjust="0"/>
  </p:normalViewPr>
  <p:slideViewPr>
    <p:cSldViewPr>
      <p:cViewPr varScale="1">
        <p:scale>
          <a:sx n="39" d="100"/>
          <a:sy n="39" d="100"/>
        </p:scale>
        <p:origin x="2702" y="58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76" d="100"/>
          <a:sy n="76" d="100"/>
        </p:scale>
        <p:origin x="-3330" y="-102"/>
      </p:cViewPr>
      <p:guideLst>
        <p:guide orient="horz" pos="3224"/>
        <p:guide pos="2238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9201" cy="512222"/>
          </a:xfrm>
          <a:prstGeom prst="rect">
            <a:avLst/>
          </a:prstGeom>
        </p:spPr>
        <p:txBody>
          <a:bodyPr vert="horz" lIns="94778" tIns="47389" rIns="94778" bIns="47389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4023203" y="0"/>
            <a:ext cx="3079201" cy="512222"/>
          </a:xfrm>
          <a:prstGeom prst="rect">
            <a:avLst/>
          </a:prstGeom>
        </p:spPr>
        <p:txBody>
          <a:bodyPr vert="horz" lIns="94778" tIns="47389" rIns="94778" bIns="47389" rtlCol="0"/>
          <a:lstStyle>
            <a:lvl1pPr algn="r">
              <a:defRPr sz="1200"/>
            </a:lvl1pPr>
          </a:lstStyle>
          <a:p>
            <a:fld id="{A8D575E3-1978-4310-9578-2D81640E7A93}" type="datetimeFigureOut">
              <a:rPr lang="de-DE" smtClean="0"/>
              <a:pPr/>
              <a:t>22.05.2026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0" y="9720756"/>
            <a:ext cx="3079201" cy="512222"/>
          </a:xfrm>
          <a:prstGeom prst="rect">
            <a:avLst/>
          </a:prstGeom>
        </p:spPr>
        <p:txBody>
          <a:bodyPr vert="horz" lIns="94778" tIns="47389" rIns="94778" bIns="47389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4023203" y="9720756"/>
            <a:ext cx="3079201" cy="512222"/>
          </a:xfrm>
          <a:prstGeom prst="rect">
            <a:avLst/>
          </a:prstGeom>
        </p:spPr>
        <p:txBody>
          <a:bodyPr vert="horz" lIns="94778" tIns="47389" rIns="94778" bIns="47389" rtlCol="0" anchor="b"/>
          <a:lstStyle>
            <a:lvl1pPr algn="r">
              <a:defRPr sz="1200"/>
            </a:lvl1pPr>
          </a:lstStyle>
          <a:p>
            <a:fld id="{9AC9B2ED-5C70-4FD4-A0BC-9319E63FE0BC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00755408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2" y="1"/>
            <a:ext cx="3078427" cy="511730"/>
          </a:xfrm>
          <a:prstGeom prst="rect">
            <a:avLst/>
          </a:prstGeom>
        </p:spPr>
        <p:txBody>
          <a:bodyPr vert="horz" lIns="94778" tIns="47389" rIns="94778" bIns="47389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4023993" y="1"/>
            <a:ext cx="3078427" cy="511730"/>
          </a:xfrm>
          <a:prstGeom prst="rect">
            <a:avLst/>
          </a:prstGeom>
        </p:spPr>
        <p:txBody>
          <a:bodyPr vert="horz" lIns="94778" tIns="47389" rIns="94778" bIns="47389" rtlCol="0"/>
          <a:lstStyle>
            <a:lvl1pPr algn="r">
              <a:defRPr sz="1200"/>
            </a:lvl1pPr>
          </a:lstStyle>
          <a:p>
            <a:fld id="{6A44924E-F6C5-4C5F-8378-BEEFB95927A3}" type="datetimeFigureOut">
              <a:rPr lang="de-DE" smtClean="0"/>
              <a:pPr/>
              <a:t>22.05.2026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141288" y="766763"/>
            <a:ext cx="6821487" cy="383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4778" tIns="47389" rIns="94778" bIns="47389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710407" y="4861442"/>
            <a:ext cx="5683250" cy="4605576"/>
          </a:xfrm>
          <a:prstGeom prst="rect">
            <a:avLst/>
          </a:prstGeom>
        </p:spPr>
        <p:txBody>
          <a:bodyPr vert="horz" lIns="94778" tIns="47389" rIns="94778" bIns="47389" rtlCol="0">
            <a:normAutofit/>
          </a:bodyPr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2" y="9721107"/>
            <a:ext cx="3078427" cy="511730"/>
          </a:xfrm>
          <a:prstGeom prst="rect">
            <a:avLst/>
          </a:prstGeom>
        </p:spPr>
        <p:txBody>
          <a:bodyPr vert="horz" lIns="94778" tIns="47389" rIns="94778" bIns="47389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4023993" y="9721107"/>
            <a:ext cx="3078427" cy="511730"/>
          </a:xfrm>
          <a:prstGeom prst="rect">
            <a:avLst/>
          </a:prstGeom>
        </p:spPr>
        <p:txBody>
          <a:bodyPr vert="horz" lIns="94778" tIns="47389" rIns="94778" bIns="47389" rtlCol="0" anchor="b"/>
          <a:lstStyle>
            <a:lvl1pPr algn="r">
              <a:defRPr sz="1200"/>
            </a:lvl1pPr>
          </a:lstStyle>
          <a:p>
            <a:fld id="{D8E3468B-C2CF-41B1-9076-1B4A39DCC39E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3416217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8E3468B-C2CF-41B1-9076-1B4A39DCC39E}" type="slidenum">
              <a:rPr lang="de-DE" smtClean="0"/>
              <a:pPr/>
              <a:t>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20216328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8E3468B-C2CF-41B1-9076-1B4A39DCC39E}" type="slidenum">
              <a:rPr lang="de-DE" smtClean="0"/>
              <a:pPr/>
              <a:t>10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20886079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8E3468B-C2CF-41B1-9076-1B4A39DCC39E}" type="slidenum">
              <a:rPr lang="de-DE" smtClean="0"/>
              <a:pPr/>
              <a:t>11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80595398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>
              <a:solidFill>
                <a:srgbClr val="000000"/>
              </a:solidFill>
              <a:latin typeface="Roboto"/>
              <a:ea typeface="Roboto"/>
              <a:sym typeface="Roboto Bold"/>
            </a:endParaRP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8E3468B-C2CF-41B1-9076-1B4A39DCC39E}" type="slidenum">
              <a:rPr lang="de-DE" smtClean="0"/>
              <a:pPr/>
              <a:t>12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20754942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6924D74-10DE-9505-1A0D-5A396C4450F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>
            <a:extLst>
              <a:ext uri="{FF2B5EF4-FFF2-40B4-BE49-F238E27FC236}">
                <a16:creationId xmlns:a16="http://schemas.microsoft.com/office/drawing/2014/main" id="{2E6E8AE0-14F6-9FE2-CD63-036D8701308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>
            <a:extLst>
              <a:ext uri="{FF2B5EF4-FFF2-40B4-BE49-F238E27FC236}">
                <a16:creationId xmlns:a16="http://schemas.microsoft.com/office/drawing/2014/main" id="{667F6FAD-A291-FFA5-C29A-0BA2D32DE4A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DE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CD8C22AD-EBAF-3DF4-6084-DEAB4524D0C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8E3468B-C2CF-41B1-9076-1B4A39DCC39E}" type="slidenum">
              <a:rPr lang="de-DE" smtClean="0"/>
              <a:pPr/>
              <a:t>13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64107944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DE" b="0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8E3468B-C2CF-41B1-9076-1B4A39DCC39E}" type="slidenum">
              <a:rPr lang="de-DE" smtClean="0"/>
              <a:pPr/>
              <a:t>14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47316966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8E3468B-C2CF-41B1-9076-1B4A39DCC39E}" type="slidenum">
              <a:rPr lang="de-DE" smtClean="0"/>
              <a:pPr/>
              <a:t>15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55762009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8E3468B-C2CF-41B1-9076-1B4A39DCC39E}" type="slidenum">
              <a:rPr lang="de-DE" smtClean="0"/>
              <a:pPr/>
              <a:t>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77583960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E3468B-C2CF-41B1-9076-1B4A39DCC39E}" type="slidenum">
              <a:rPr lang="de-DE" smtClean="0"/>
              <a:pPr/>
              <a:t>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72290761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8E3468B-C2CF-41B1-9076-1B4A39DCC39E}" type="slidenum">
              <a:rPr lang="de-DE" smtClean="0"/>
              <a:pPr/>
              <a:t>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6563387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8E3468B-C2CF-41B1-9076-1B4A39DCC39E}" type="slidenum">
              <a:rPr lang="de-DE" smtClean="0"/>
              <a:pPr/>
              <a:t>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58692679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8E3468B-C2CF-41B1-9076-1B4A39DCC39E}" type="slidenum">
              <a:rPr lang="de-DE" smtClean="0"/>
              <a:pPr/>
              <a:t>6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82067232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8E3468B-C2CF-41B1-9076-1B4A39DCC39E}" type="slidenum">
              <a:rPr lang="de-DE" smtClean="0"/>
              <a:pPr/>
              <a:t>7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33151397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8E3468B-C2CF-41B1-9076-1B4A39DCC39E}" type="slidenum">
              <a:rPr lang="de-DE" smtClean="0"/>
              <a:pPr/>
              <a:t>8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74068102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8E3468B-C2CF-41B1-9076-1B4A39DCC39E}" type="slidenum">
              <a:rPr lang="de-DE" smtClean="0"/>
              <a:pPr/>
              <a:t>9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98951074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914400" y="2130428"/>
            <a:ext cx="10363200" cy="1470025"/>
          </a:xfrm>
        </p:spPr>
        <p:txBody>
          <a:bodyPr/>
          <a:lstStyle/>
          <a:p>
            <a:r>
              <a:rPr lang="de-DE"/>
              <a:t>Mastertitelformat bearbeiten</a:t>
            </a:r>
            <a:endParaRPr lang="de-DE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/>
              <a:t>Master-Untertitelformat bearbeiten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9549895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de-DE" dirty="0"/>
          </a:p>
        </p:txBody>
      </p:sp>
      <p:sp>
        <p:nvSpPr>
          <p:cNvPr id="3" name="Fußzeilenplatzhalter 16">
            <a:extLst>
              <a:ext uri="{FF2B5EF4-FFF2-40B4-BE49-F238E27FC236}">
                <a16:creationId xmlns:a16="http://schemas.microsoft.com/office/drawing/2014/main" id="{58574663-F187-3347-743F-8D9DE514FC0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91598" y="6400799"/>
            <a:ext cx="5402923" cy="365125"/>
          </a:xfrm>
          <a:prstGeom prst="rect">
            <a:avLst/>
          </a:prstGeom>
        </p:spPr>
        <p:txBody>
          <a:bodyPr/>
          <a:lstStyle>
            <a:lvl1pPr>
              <a:defRPr sz="900">
                <a:latin typeface="Aptos" panose="020B0004020202020204" pitchFamily="34" charset="0"/>
              </a:defRPr>
            </a:lvl1pPr>
          </a:lstStyle>
          <a:p>
            <a:r>
              <a:rPr lang="nl-NL">
                <a:solidFill>
                  <a:prstClr val="black">
                    <a:tint val="75000"/>
                  </a:prstClr>
                </a:solidFill>
              </a:rPr>
              <a:t>(C) 2026 Antje Wilhelms, IfU GmbH</a:t>
            </a:r>
            <a:endParaRPr lang="de-DE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liennummernplatzhalter 17">
            <a:extLst>
              <a:ext uri="{FF2B5EF4-FFF2-40B4-BE49-F238E27FC236}">
                <a16:creationId xmlns:a16="http://schemas.microsoft.com/office/drawing/2014/main" id="{42FBEE95-3CE1-9751-9225-D943D4672BD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99728" y="6381329"/>
            <a:ext cx="589856" cy="365125"/>
          </a:xfrm>
          <a:prstGeom prst="rect">
            <a:avLst/>
          </a:prstGeom>
        </p:spPr>
        <p:txBody>
          <a:bodyPr/>
          <a:lstStyle>
            <a:lvl1pPr algn="l">
              <a:defRPr sz="900">
                <a:latin typeface="Aptos" panose="020B0004020202020204" pitchFamily="34" charset="0"/>
              </a:defRPr>
            </a:lvl1pPr>
          </a:lstStyle>
          <a:p>
            <a:fld id="{A9E5BF55-0C43-412B-9F79-9EFD479A3D64}" type="slidenum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48361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feld 9">
            <a:extLst>
              <a:ext uri="{FF2B5EF4-FFF2-40B4-BE49-F238E27FC236}">
                <a16:creationId xmlns:a16="http://schemas.microsoft.com/office/drawing/2014/main" id="{F30BB870-CDE3-1DB3-3B67-92BE5EC18F8B}"/>
              </a:ext>
            </a:extLst>
          </p:cNvPr>
          <p:cNvSpPr txBox="1"/>
          <p:nvPr/>
        </p:nvSpPr>
        <p:spPr>
          <a:xfrm>
            <a:off x="1559496" y="769771"/>
            <a:ext cx="6054492" cy="4093428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pPr>
              <a:lnSpc>
                <a:spcPct val="150000"/>
              </a:lnSpc>
              <a:spcBef>
                <a:spcPts val="3000"/>
              </a:spcBef>
              <a:spcAft>
                <a:spcPts val="2400"/>
              </a:spcAft>
            </a:pPr>
            <a:endParaRPr lang="de-DE" sz="1600" b="1" dirty="0">
              <a:latin typeface="adelia" pitchFamily="2" charset="0"/>
              <a:ea typeface="Noto Sans JP" panose="020B0200000000000000" pitchFamily="34" charset="-128"/>
            </a:endParaRPr>
          </a:p>
          <a:p>
            <a:pPr>
              <a:lnSpc>
                <a:spcPct val="150000"/>
              </a:lnSpc>
              <a:spcBef>
                <a:spcPts val="3000"/>
              </a:spcBef>
              <a:spcAft>
                <a:spcPts val="2400"/>
              </a:spcAft>
            </a:pPr>
            <a:r>
              <a:rPr lang="de-DE" sz="6600" b="1" dirty="0">
                <a:solidFill>
                  <a:schemeClr val="accent4">
                    <a:lumMod val="50000"/>
                  </a:schemeClr>
                </a:solidFill>
                <a:latin typeface="adelia" pitchFamily="2" charset="0"/>
                <a:ea typeface="Noto Sans JP" panose="020B0200000000000000" pitchFamily="34" charset="-128"/>
              </a:rPr>
              <a:t>Welcome at</a:t>
            </a:r>
          </a:p>
          <a:p>
            <a:r>
              <a:rPr lang="de-DE" sz="7200" b="1" dirty="0">
                <a:latin typeface="Noto Sans JP" panose="020B0200000000000000" pitchFamily="34" charset="-128"/>
                <a:ea typeface="Noto Sans JP" panose="020B0200000000000000" pitchFamily="34" charset="-128"/>
              </a:rPr>
              <a:t>IFU GROUP</a:t>
            </a:r>
          </a:p>
        </p:txBody>
      </p:sp>
      <p:pic>
        <p:nvPicPr>
          <p:cNvPr id="11" name="Grafik 10">
            <a:extLst>
              <a:ext uri="{FF2B5EF4-FFF2-40B4-BE49-F238E27FC236}">
                <a16:creationId xmlns:a16="http://schemas.microsoft.com/office/drawing/2014/main" id="{741ED67D-DED9-94B7-DFD2-9B5A30BE82E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5977" b="89968" l="5467" r="91867">
                        <a14:foregroundMark x1="54933" y1="21238" x2="54933" y2="21238"/>
                        <a14:foregroundMark x1="41600" y1="23906" x2="41600" y2="23906"/>
                        <a14:foregroundMark x1="20400" y1="54109" x2="20400" y2="54109"/>
                        <a14:foregroundMark x1="27600" y1="62967" x2="27600" y2="62967"/>
                        <a14:foregroundMark x1="77067" y1="54109" x2="77067" y2="54109"/>
                        <a14:foregroundMark x1="48000" y1="5977" x2="48000" y2="5977"/>
                        <a14:foregroundMark x1="91867" y1="73319" x2="91867" y2="73319"/>
                        <a14:foregroundMark x1="5467" y1="71398" x2="5467" y2="71398"/>
                        <a14:foregroundMark x1="7333" y1="82391" x2="7333" y2="82391"/>
                        <a14:foregroundMark x1="52800" y1="81644" x2="52800" y2="81644"/>
                        <a14:foregroundMark x1="57600" y1="80470" x2="57600" y2="80470"/>
                        <a14:foregroundMark x1="65333" y1="80576" x2="65333" y2="80576"/>
                        <a14:foregroundMark x1="74400" y1="83671" x2="74400" y2="83671"/>
                        <a14:foregroundMark x1="78000" y1="81110" x2="78000" y2="81110"/>
                        <a14:foregroundMark x1="88000" y1="80149" x2="88000" y2="80149"/>
                        <a14:foregroundMark x1="49867" y1="83458" x2="49867" y2="83458"/>
                      </a14:backgroundRemoval>
                    </a14:imgEffect>
                  </a14:imgLayer>
                </a14:imgProps>
              </a:ext>
            </a:extLst>
          </a:blip>
          <a:srcRect b="24447"/>
          <a:stretch/>
        </p:blipFill>
        <p:spPr>
          <a:xfrm>
            <a:off x="8040216" y="1943244"/>
            <a:ext cx="2975213" cy="28083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644088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7407891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(C) 2026 Antje Wilhelms, IfU GmbH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58661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609600" y="1417641"/>
            <a:ext cx="10972800" cy="4708525"/>
          </a:xfrm>
        </p:spPr>
        <p:txBody>
          <a:bodyPr/>
          <a:lstStyle>
            <a:lvl1pPr marL="257175" indent="-257175">
              <a:spcAft>
                <a:spcPts val="450"/>
              </a:spcAft>
              <a:buClr>
                <a:srgbClr val="76B239"/>
              </a:buClr>
              <a:buFont typeface="Arial" panose="020B0604020202020204" pitchFamily="34" charset="0"/>
              <a:buChar char="•"/>
              <a:defRPr sz="1800">
                <a:latin typeface="Aptos" panose="020B0004020202020204" pitchFamily="34" charset="0"/>
                <a:cs typeface="Arial" panose="020B0604020202020204" pitchFamily="34" charset="0"/>
              </a:defRPr>
            </a:lvl1pPr>
            <a:lvl2pPr>
              <a:spcAft>
                <a:spcPts val="225"/>
              </a:spcAft>
              <a:defRPr sz="1500">
                <a:latin typeface="Aptos" panose="020B0004020202020204" pitchFamily="34" charset="0"/>
                <a:cs typeface="Arial" panose="020B0604020202020204" pitchFamily="34" charset="0"/>
              </a:defRPr>
            </a:lvl2pPr>
            <a:lvl3pPr>
              <a:defRPr sz="1500">
                <a:latin typeface="Aptos" panose="020B00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ptos" panose="020B00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ptos" panose="020B00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  <p:sp>
        <p:nvSpPr>
          <p:cNvPr id="7" name="Rechteck 6"/>
          <p:cNvSpPr/>
          <p:nvPr/>
        </p:nvSpPr>
        <p:spPr>
          <a:xfrm>
            <a:off x="609600" y="1295051"/>
            <a:ext cx="589856" cy="45719"/>
          </a:xfrm>
          <a:prstGeom prst="rect">
            <a:avLst/>
          </a:prstGeom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350"/>
          </a:p>
        </p:txBody>
      </p:sp>
      <p:sp>
        <p:nvSpPr>
          <p:cNvPr id="15" name="Titel 14"/>
          <p:cNvSpPr>
            <a:spLocks noGrp="1"/>
          </p:cNvSpPr>
          <p:nvPr>
            <p:ph type="title"/>
          </p:nvPr>
        </p:nvSpPr>
        <p:spPr>
          <a:effectLst/>
        </p:spPr>
        <p:txBody>
          <a:bodyPr/>
          <a:lstStyle>
            <a:lvl1pPr>
              <a:defRPr spc="50" baseline="0">
                <a:latin typeface="Noto Sans JP" panose="020B0200000000000000" pitchFamily="34" charset="-128"/>
                <a:ea typeface="Noto Sans JP" panose="020B0200000000000000" pitchFamily="34" charset="-128"/>
                <a:cs typeface="Arial" panose="020B0604020202020204" pitchFamily="34" charset="0"/>
              </a:defRPr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pic>
        <p:nvPicPr>
          <p:cNvPr id="12" name="Grafik 11">
            <a:extLst>
              <a:ext uri="{FF2B5EF4-FFF2-40B4-BE49-F238E27FC236}">
                <a16:creationId xmlns:a16="http://schemas.microsoft.com/office/drawing/2014/main" id="{B4E6F348-C981-8062-4F21-1E6EA8B8DA1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5977" b="89968" l="5467" r="91867">
                        <a14:foregroundMark x1="54933" y1="21238" x2="54933" y2="21238"/>
                        <a14:foregroundMark x1="41600" y1="23906" x2="41600" y2="23906"/>
                        <a14:foregroundMark x1="20400" y1="54109" x2="20400" y2="54109"/>
                        <a14:foregroundMark x1="27600" y1="62967" x2="27600" y2="62967"/>
                        <a14:foregroundMark x1="77067" y1="54109" x2="77067" y2="54109"/>
                        <a14:foregroundMark x1="48000" y1="5977" x2="48000" y2="5977"/>
                        <a14:foregroundMark x1="91867" y1="73319" x2="91867" y2="73319"/>
                        <a14:foregroundMark x1="5467" y1="71398" x2="5467" y2="71398"/>
                        <a14:foregroundMark x1="7333" y1="82391" x2="7333" y2="82391"/>
                        <a14:foregroundMark x1="52800" y1="81644" x2="52800" y2="81644"/>
                        <a14:foregroundMark x1="57600" y1="80470" x2="57600" y2="80470"/>
                        <a14:foregroundMark x1="65333" y1="80576" x2="65333" y2="80576"/>
                        <a14:foregroundMark x1="74400" y1="83671" x2="74400" y2="83671"/>
                        <a14:foregroundMark x1="78000" y1="81110" x2="78000" y2="81110"/>
                        <a14:foregroundMark x1="88000" y1="80149" x2="88000" y2="80149"/>
                        <a14:foregroundMark x1="49867" y1="83458" x2="49867" y2="83458"/>
                      </a14:backgroundRemoval>
                    </a14:imgEffect>
                  </a14:imgLayer>
                </a14:imgProps>
              </a:ext>
            </a:extLst>
          </a:blip>
          <a:srcRect b="7948"/>
          <a:stretch/>
        </p:blipFill>
        <p:spPr>
          <a:xfrm>
            <a:off x="10848528" y="5431115"/>
            <a:ext cx="1143744" cy="1315341"/>
          </a:xfrm>
          <a:prstGeom prst="rect">
            <a:avLst/>
          </a:prstGeom>
        </p:spPr>
      </p:pic>
      <p:sp>
        <p:nvSpPr>
          <p:cNvPr id="2" name="Fußzeilenplatzhalter 16">
            <a:extLst>
              <a:ext uri="{FF2B5EF4-FFF2-40B4-BE49-F238E27FC236}">
                <a16:creationId xmlns:a16="http://schemas.microsoft.com/office/drawing/2014/main" id="{B456C3E7-FC1B-CF0B-714C-888FFBAC970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91598" y="6400799"/>
            <a:ext cx="5402923" cy="365125"/>
          </a:xfrm>
          <a:prstGeom prst="rect">
            <a:avLst/>
          </a:prstGeom>
        </p:spPr>
        <p:txBody>
          <a:bodyPr/>
          <a:lstStyle>
            <a:lvl1pPr>
              <a:defRPr sz="900">
                <a:latin typeface="Aptos" panose="020B0004020202020204" pitchFamily="34" charset="0"/>
              </a:defRPr>
            </a:lvl1pPr>
          </a:lstStyle>
          <a:p>
            <a:r>
              <a:rPr lang="nl-NL">
                <a:solidFill>
                  <a:prstClr val="black">
                    <a:tint val="75000"/>
                  </a:prstClr>
                </a:solidFill>
              </a:rPr>
              <a:t>(C) 2026 Antje Wilhelms, IfU GmbH</a:t>
            </a:r>
            <a:endParaRPr lang="de-DE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liennummernplatzhalter 17">
            <a:extLst>
              <a:ext uri="{FF2B5EF4-FFF2-40B4-BE49-F238E27FC236}">
                <a16:creationId xmlns:a16="http://schemas.microsoft.com/office/drawing/2014/main" id="{A69D8013-4A77-B9AB-7AD7-496DFF6B6E3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99728" y="6381329"/>
            <a:ext cx="589856" cy="365125"/>
          </a:xfrm>
          <a:prstGeom prst="rect">
            <a:avLst/>
          </a:prstGeom>
        </p:spPr>
        <p:txBody>
          <a:bodyPr/>
          <a:lstStyle>
            <a:lvl1pPr algn="l">
              <a:defRPr sz="900">
                <a:latin typeface="Aptos" panose="020B0004020202020204" pitchFamily="34" charset="0"/>
              </a:defRPr>
            </a:lvl1pPr>
          </a:lstStyle>
          <a:p>
            <a:fld id="{A9E5BF55-0C43-412B-9F79-9EFD479A3D64}" type="slidenum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2953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609600" y="1417641"/>
            <a:ext cx="10972800" cy="4708525"/>
          </a:xfrm>
        </p:spPr>
        <p:txBody>
          <a:bodyPr/>
          <a:lstStyle>
            <a:lvl1pPr marL="257175" indent="-257175">
              <a:spcAft>
                <a:spcPts val="450"/>
              </a:spcAft>
              <a:buClr>
                <a:srgbClr val="76B239"/>
              </a:buClr>
              <a:buFont typeface="Arial" panose="020B0604020202020204" pitchFamily="34" charset="0"/>
              <a:buChar char="•"/>
              <a:defRPr sz="1800">
                <a:latin typeface="Aptos" panose="020B0004020202020204" pitchFamily="34" charset="0"/>
                <a:cs typeface="Arial" panose="020B0604020202020204" pitchFamily="34" charset="0"/>
              </a:defRPr>
            </a:lvl1pPr>
            <a:lvl2pPr>
              <a:spcAft>
                <a:spcPts val="225"/>
              </a:spcAft>
              <a:defRPr sz="1500">
                <a:latin typeface="Aptos" panose="020B0004020202020204" pitchFamily="34" charset="0"/>
                <a:cs typeface="Arial" panose="020B0604020202020204" pitchFamily="34" charset="0"/>
              </a:defRPr>
            </a:lvl2pPr>
            <a:lvl3pPr>
              <a:defRPr sz="1500">
                <a:latin typeface="Aptos" panose="020B00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ptos" panose="020B00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ptos" panose="020B00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  <p:sp>
        <p:nvSpPr>
          <p:cNvPr id="7" name="Rechteck 6"/>
          <p:cNvSpPr/>
          <p:nvPr/>
        </p:nvSpPr>
        <p:spPr>
          <a:xfrm>
            <a:off x="609600" y="1295051"/>
            <a:ext cx="589856" cy="45719"/>
          </a:xfrm>
          <a:prstGeom prst="rect">
            <a:avLst/>
          </a:prstGeom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350"/>
          </a:p>
        </p:txBody>
      </p:sp>
      <p:sp>
        <p:nvSpPr>
          <p:cNvPr id="15" name="Titel 14"/>
          <p:cNvSpPr>
            <a:spLocks noGrp="1"/>
          </p:cNvSpPr>
          <p:nvPr>
            <p:ph type="title"/>
          </p:nvPr>
        </p:nvSpPr>
        <p:spPr>
          <a:effectLst/>
        </p:spPr>
        <p:txBody>
          <a:bodyPr/>
          <a:lstStyle>
            <a:lvl1pPr>
              <a:defRPr>
                <a:latin typeface="Noto Sans JP" panose="020B0200000000000000" pitchFamily="34" charset="-128"/>
                <a:ea typeface="Noto Sans JP" panose="020B0200000000000000" pitchFamily="34" charset="-128"/>
                <a:cs typeface="Arial" panose="020B0604020202020204" pitchFamily="34" charset="0"/>
              </a:defRPr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5" name="Fußzeilenplatzhalter 16">
            <a:extLst>
              <a:ext uri="{FF2B5EF4-FFF2-40B4-BE49-F238E27FC236}">
                <a16:creationId xmlns:a16="http://schemas.microsoft.com/office/drawing/2014/main" id="{9BF7562D-35AD-A770-BCAA-844C972AE3E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91598" y="6400799"/>
            <a:ext cx="5402923" cy="365125"/>
          </a:xfrm>
          <a:prstGeom prst="rect">
            <a:avLst/>
          </a:prstGeom>
        </p:spPr>
        <p:txBody>
          <a:bodyPr/>
          <a:lstStyle>
            <a:lvl1pPr>
              <a:defRPr sz="900">
                <a:latin typeface="Aptos" panose="020B0004020202020204" pitchFamily="34" charset="0"/>
              </a:defRPr>
            </a:lvl1pPr>
          </a:lstStyle>
          <a:p>
            <a:r>
              <a:rPr lang="nl-NL">
                <a:solidFill>
                  <a:prstClr val="black">
                    <a:tint val="75000"/>
                  </a:prstClr>
                </a:solidFill>
              </a:rPr>
              <a:t>(C) 2026 Antje Wilhelms, IfU GmbH</a:t>
            </a:r>
            <a:endParaRPr lang="de-DE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liennummernplatzhalter 17">
            <a:extLst>
              <a:ext uri="{FF2B5EF4-FFF2-40B4-BE49-F238E27FC236}">
                <a16:creationId xmlns:a16="http://schemas.microsoft.com/office/drawing/2014/main" id="{6265E8AD-8A1F-4EC7-698D-493EFF9F4BC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99728" y="6381329"/>
            <a:ext cx="589856" cy="365125"/>
          </a:xfrm>
          <a:prstGeom prst="rect">
            <a:avLst/>
          </a:prstGeom>
        </p:spPr>
        <p:txBody>
          <a:bodyPr/>
          <a:lstStyle>
            <a:lvl1pPr algn="l">
              <a:defRPr sz="900">
                <a:latin typeface="Aptos" panose="020B0004020202020204" pitchFamily="34" charset="0"/>
              </a:defRPr>
            </a:lvl1pPr>
          </a:lstStyle>
          <a:p>
            <a:fld id="{A9E5BF55-0C43-412B-9F79-9EFD479A3D64}" type="slidenum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97062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963084" y="4406903"/>
            <a:ext cx="10363200" cy="1362075"/>
          </a:xfrm>
        </p:spPr>
        <p:txBody>
          <a:bodyPr anchor="t"/>
          <a:lstStyle>
            <a:lvl1pPr algn="l">
              <a:defRPr sz="3000" b="1" cap="all"/>
            </a:lvl1pPr>
          </a:lstStyle>
          <a:p>
            <a:r>
              <a:rPr lang="de-DE"/>
              <a:t>Mastertitelformat bearbeiten</a:t>
            </a:r>
            <a:endParaRPr lang="de-DE" dirty="0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42566817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Inhaltsplatzhalter 2"/>
          <p:cNvSpPr>
            <a:spLocks noGrp="1"/>
          </p:cNvSpPr>
          <p:nvPr>
            <p:ph idx="14"/>
          </p:nvPr>
        </p:nvSpPr>
        <p:spPr>
          <a:xfrm>
            <a:off x="6197600" y="1600202"/>
            <a:ext cx="5384800" cy="4525964"/>
          </a:xfrm>
        </p:spPr>
        <p:txBody>
          <a:bodyPr/>
          <a:lstStyle>
            <a:lvl1pPr marL="257175" indent="-257175">
              <a:spcAft>
                <a:spcPts val="450"/>
              </a:spcAft>
              <a:buClr>
                <a:srgbClr val="76B239"/>
              </a:buClr>
              <a:buFont typeface="Arial" panose="020B0604020202020204" pitchFamily="34" charset="0"/>
              <a:buChar char="•"/>
              <a:defRPr sz="1800">
                <a:latin typeface="Aptos" panose="020B0004020202020204" pitchFamily="34" charset="0"/>
                <a:cs typeface="Arial" panose="020B0604020202020204" pitchFamily="34" charset="0"/>
              </a:defRPr>
            </a:lvl1pPr>
            <a:lvl2pPr>
              <a:spcAft>
                <a:spcPts val="225"/>
              </a:spcAft>
              <a:defRPr sz="1500">
                <a:latin typeface="Aptos" panose="020B0004020202020204" pitchFamily="34" charset="0"/>
                <a:cs typeface="Arial" panose="020B0604020202020204" pitchFamily="34" charset="0"/>
              </a:defRPr>
            </a:lvl2pPr>
            <a:lvl3pPr>
              <a:defRPr sz="1500">
                <a:latin typeface="Aptos" panose="020B00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ptos" panose="020B00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ptos" panose="020B00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de-DE" dirty="0"/>
          </a:p>
        </p:txBody>
      </p:sp>
      <p:sp>
        <p:nvSpPr>
          <p:cNvPr id="8" name="Inhaltsplatzhalter 2"/>
          <p:cNvSpPr>
            <a:spLocks noGrp="1"/>
          </p:cNvSpPr>
          <p:nvPr>
            <p:ph idx="13"/>
          </p:nvPr>
        </p:nvSpPr>
        <p:spPr>
          <a:xfrm>
            <a:off x="609600" y="1629911"/>
            <a:ext cx="5384800" cy="4496255"/>
          </a:xfrm>
        </p:spPr>
        <p:txBody>
          <a:bodyPr/>
          <a:lstStyle>
            <a:lvl1pPr marL="257175" indent="-257175">
              <a:spcAft>
                <a:spcPts val="450"/>
              </a:spcAft>
              <a:buClr>
                <a:srgbClr val="76B239"/>
              </a:buClr>
              <a:buFont typeface="Arial" panose="020B0604020202020204" pitchFamily="34" charset="0"/>
              <a:buChar char="•"/>
              <a:defRPr sz="1800">
                <a:latin typeface="Aptos" panose="020B0004020202020204" pitchFamily="34" charset="0"/>
                <a:cs typeface="Arial" panose="020B0604020202020204" pitchFamily="34" charset="0"/>
              </a:defRPr>
            </a:lvl1pPr>
            <a:lvl2pPr>
              <a:spcAft>
                <a:spcPts val="225"/>
              </a:spcAft>
              <a:defRPr sz="1500">
                <a:latin typeface="Aptos" panose="020B0004020202020204" pitchFamily="34" charset="0"/>
                <a:cs typeface="Arial" panose="020B0604020202020204" pitchFamily="34" charset="0"/>
              </a:defRPr>
            </a:lvl2pPr>
            <a:lvl3pPr>
              <a:defRPr sz="1500">
                <a:latin typeface="Aptos" panose="020B00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ptos" panose="020B00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ptos" panose="020B00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  <p:sp>
        <p:nvSpPr>
          <p:cNvPr id="5" name="Fußzeilenplatzhalter 16">
            <a:extLst>
              <a:ext uri="{FF2B5EF4-FFF2-40B4-BE49-F238E27FC236}">
                <a16:creationId xmlns:a16="http://schemas.microsoft.com/office/drawing/2014/main" id="{B67FC980-314E-87C0-721F-E98A07DCC52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91598" y="6400799"/>
            <a:ext cx="5402923" cy="365125"/>
          </a:xfrm>
          <a:prstGeom prst="rect">
            <a:avLst/>
          </a:prstGeom>
        </p:spPr>
        <p:txBody>
          <a:bodyPr/>
          <a:lstStyle>
            <a:lvl1pPr>
              <a:defRPr sz="900">
                <a:latin typeface="Aptos" panose="020B0004020202020204" pitchFamily="34" charset="0"/>
              </a:defRPr>
            </a:lvl1pPr>
          </a:lstStyle>
          <a:p>
            <a:r>
              <a:rPr lang="nl-NL">
                <a:solidFill>
                  <a:prstClr val="black">
                    <a:tint val="75000"/>
                  </a:prstClr>
                </a:solidFill>
              </a:rPr>
              <a:t>(C) 2026 Antje Wilhelms, IfU GmbH</a:t>
            </a:r>
            <a:endParaRPr lang="de-DE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liennummernplatzhalter 17">
            <a:extLst>
              <a:ext uri="{FF2B5EF4-FFF2-40B4-BE49-F238E27FC236}">
                <a16:creationId xmlns:a16="http://schemas.microsoft.com/office/drawing/2014/main" id="{CE4EFCF6-E467-B096-F6E3-245CC4C2852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99728" y="6381329"/>
            <a:ext cx="589856" cy="365125"/>
          </a:xfrm>
          <a:prstGeom prst="rect">
            <a:avLst/>
          </a:prstGeom>
        </p:spPr>
        <p:txBody>
          <a:bodyPr/>
          <a:lstStyle>
            <a:lvl1pPr algn="l">
              <a:defRPr sz="900">
                <a:latin typeface="Aptos" panose="020B0004020202020204" pitchFamily="34" charset="0"/>
              </a:defRPr>
            </a:lvl1pPr>
          </a:lstStyle>
          <a:p>
            <a:fld id="{A9E5BF55-0C43-412B-9F79-9EFD479A3D64}" type="slidenum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56587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Inhaltsplatzhalter 2"/>
          <p:cNvSpPr>
            <a:spLocks noGrp="1"/>
          </p:cNvSpPr>
          <p:nvPr>
            <p:ph idx="13"/>
          </p:nvPr>
        </p:nvSpPr>
        <p:spPr>
          <a:xfrm>
            <a:off x="609600" y="2174876"/>
            <a:ext cx="5386917" cy="3951288"/>
          </a:xfrm>
        </p:spPr>
        <p:txBody>
          <a:bodyPr/>
          <a:lstStyle>
            <a:lvl1pPr marL="257175" indent="-257175">
              <a:spcAft>
                <a:spcPts val="450"/>
              </a:spcAft>
              <a:buClr>
                <a:srgbClr val="76B239"/>
              </a:buClr>
              <a:buFont typeface="Arial" panose="020B0604020202020204" pitchFamily="34" charset="0"/>
              <a:buChar char="•"/>
              <a:defRPr sz="1800">
                <a:latin typeface="Aptos" panose="020B0004020202020204" pitchFamily="34" charset="0"/>
                <a:cs typeface="Arial" panose="020B0604020202020204" pitchFamily="34" charset="0"/>
              </a:defRPr>
            </a:lvl1pPr>
            <a:lvl2pPr>
              <a:spcAft>
                <a:spcPts val="225"/>
              </a:spcAft>
              <a:defRPr sz="1500">
                <a:latin typeface="Aptos" panose="020B0004020202020204" pitchFamily="34" charset="0"/>
                <a:cs typeface="Arial" panose="020B0604020202020204" pitchFamily="34" charset="0"/>
              </a:defRPr>
            </a:lvl2pPr>
            <a:lvl3pPr>
              <a:defRPr sz="1500">
                <a:latin typeface="Aptos" panose="020B00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ptos" panose="020B00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ptos" panose="020B00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  <p:sp>
        <p:nvSpPr>
          <p:cNvPr id="11" name="Inhaltsplatzhalter 2"/>
          <p:cNvSpPr>
            <a:spLocks noGrp="1"/>
          </p:cNvSpPr>
          <p:nvPr>
            <p:ph idx="14"/>
          </p:nvPr>
        </p:nvSpPr>
        <p:spPr>
          <a:xfrm>
            <a:off x="6193368" y="2174874"/>
            <a:ext cx="5389031" cy="3951292"/>
          </a:xfrm>
        </p:spPr>
        <p:txBody>
          <a:bodyPr/>
          <a:lstStyle>
            <a:lvl1pPr marL="257175" indent="-257175">
              <a:spcAft>
                <a:spcPts val="450"/>
              </a:spcAft>
              <a:buClr>
                <a:srgbClr val="76B239"/>
              </a:buClr>
              <a:buFont typeface="Arial" panose="020B0604020202020204" pitchFamily="34" charset="0"/>
              <a:buChar char="•"/>
              <a:defRPr sz="1800">
                <a:latin typeface="Aptos" panose="020B0004020202020204" pitchFamily="34" charset="0"/>
                <a:cs typeface="Arial" panose="020B0604020202020204" pitchFamily="34" charset="0"/>
              </a:defRPr>
            </a:lvl1pPr>
            <a:lvl2pPr>
              <a:spcAft>
                <a:spcPts val="225"/>
              </a:spcAft>
              <a:defRPr sz="1500">
                <a:latin typeface="Aptos" panose="020B0004020202020204" pitchFamily="34" charset="0"/>
                <a:cs typeface="Arial" panose="020B0604020202020204" pitchFamily="34" charset="0"/>
              </a:defRPr>
            </a:lvl2pPr>
            <a:lvl3pPr>
              <a:defRPr sz="1500">
                <a:latin typeface="Aptos" panose="020B00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ptos" panose="020B00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ptos" panose="020B00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/>
              <a:t>Mastertitelformat bearbeiten</a:t>
            </a:r>
            <a:endParaRPr lang="de-DE" dirty="0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6193369" y="1535113"/>
            <a:ext cx="5389033" cy="63976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7" name="Fußzeilenplatzhalter 16">
            <a:extLst>
              <a:ext uri="{FF2B5EF4-FFF2-40B4-BE49-F238E27FC236}">
                <a16:creationId xmlns:a16="http://schemas.microsoft.com/office/drawing/2014/main" id="{A1929134-CF7B-A4D7-E651-E211DD97029D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>
          <a:xfrm>
            <a:off x="891598" y="6400799"/>
            <a:ext cx="5402923" cy="365125"/>
          </a:xfrm>
          <a:prstGeom prst="rect">
            <a:avLst/>
          </a:prstGeom>
        </p:spPr>
        <p:txBody>
          <a:bodyPr/>
          <a:lstStyle>
            <a:lvl1pPr>
              <a:defRPr sz="900">
                <a:latin typeface="Aptos" panose="020B0004020202020204" pitchFamily="34" charset="0"/>
              </a:defRPr>
            </a:lvl1pPr>
          </a:lstStyle>
          <a:p>
            <a:r>
              <a:rPr lang="nl-NL">
                <a:solidFill>
                  <a:prstClr val="black">
                    <a:tint val="75000"/>
                  </a:prstClr>
                </a:solidFill>
              </a:rPr>
              <a:t>(C) 2026 Antje Wilhelms, IfU GmbH</a:t>
            </a:r>
            <a:endParaRPr lang="de-DE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liennummernplatzhalter 17">
            <a:extLst>
              <a:ext uri="{FF2B5EF4-FFF2-40B4-BE49-F238E27FC236}">
                <a16:creationId xmlns:a16="http://schemas.microsoft.com/office/drawing/2014/main" id="{28218118-AB6B-D6F6-07DF-60C8F3437E1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99728" y="6381329"/>
            <a:ext cx="589856" cy="365125"/>
          </a:xfrm>
          <a:prstGeom prst="rect">
            <a:avLst/>
          </a:prstGeom>
        </p:spPr>
        <p:txBody>
          <a:bodyPr/>
          <a:lstStyle>
            <a:lvl1pPr algn="l">
              <a:defRPr sz="900">
                <a:latin typeface="Aptos" panose="020B0004020202020204" pitchFamily="34" charset="0"/>
              </a:defRPr>
            </a:lvl1pPr>
          </a:lstStyle>
          <a:p>
            <a:fld id="{A9E5BF55-0C43-412B-9F79-9EFD479A3D64}" type="slidenum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20686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effectLst/>
        </p:spPr>
        <p:txBody>
          <a:bodyPr/>
          <a:lstStyle>
            <a:lvl1pPr>
              <a:defRPr>
                <a:latin typeface="Noto Sans JP" panose="020B0200000000000000" pitchFamily="34" charset="-128"/>
                <a:ea typeface="Noto Sans JP" panose="020B0200000000000000" pitchFamily="34" charset="-128"/>
                <a:cs typeface="Arial" panose="020B0604020202020204" pitchFamily="34" charset="0"/>
              </a:defRPr>
            </a:lvl1pPr>
          </a:lstStyle>
          <a:p>
            <a:r>
              <a:rPr lang="de-DE"/>
              <a:t>Mastertitelformat bearbeiten</a:t>
            </a:r>
            <a:endParaRPr lang="de-DE" dirty="0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10972800" cy="639762"/>
          </a:xfrm>
          <a:prstGeom prst="round2Same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anchor="ctr" anchorCtr="0">
            <a:normAutofit/>
          </a:bodyPr>
          <a:lstStyle>
            <a:lvl1pPr marL="0" indent="0">
              <a:buNone/>
              <a:defRPr sz="1800" b="0">
                <a:solidFill>
                  <a:srgbClr val="76B239"/>
                </a:solidFill>
                <a:latin typeface="Aptos" panose="020B0004020202020204" pitchFamily="34" charset="0"/>
                <a:cs typeface="Arial" panose="020B0604020202020204" pitchFamily="34" charset="0"/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609600" y="2420890"/>
            <a:ext cx="10972800" cy="3705275"/>
          </a:xfrm>
        </p:spPr>
        <p:txBody>
          <a:bodyPr/>
          <a:lstStyle>
            <a:lvl1pPr marL="257175" indent="-257175">
              <a:buClr>
                <a:srgbClr val="76B239"/>
              </a:buClr>
              <a:buFont typeface="Arial" panose="020B0604020202020204" pitchFamily="34" charset="0"/>
              <a:buChar char="•"/>
              <a:defRPr sz="1800">
                <a:latin typeface="Aptos" panose="020B0004020202020204" pitchFamily="34" charset="0"/>
                <a:cs typeface="Arial" panose="020B0604020202020204" pitchFamily="34" charset="0"/>
              </a:defRPr>
            </a:lvl1pPr>
            <a:lvl2pPr>
              <a:defRPr sz="1500">
                <a:latin typeface="Aptos" panose="020B0004020202020204" pitchFamily="34" charset="0"/>
                <a:cs typeface="Arial" panose="020B0604020202020204" pitchFamily="34" charset="0"/>
              </a:defRPr>
            </a:lvl2pPr>
            <a:lvl3pPr>
              <a:defRPr sz="1500">
                <a:latin typeface="Aptos" panose="020B0004020202020204" pitchFamily="34" charset="0"/>
                <a:cs typeface="Arial" panose="020B0604020202020204" pitchFamily="34" charset="0"/>
              </a:defRPr>
            </a:lvl3pPr>
            <a:lvl4pPr>
              <a:defRPr sz="1350">
                <a:latin typeface="Aptos" panose="020B0004020202020204" pitchFamily="34" charset="0"/>
                <a:cs typeface="Arial" panose="020B0604020202020204" pitchFamily="34" charset="0"/>
              </a:defRPr>
            </a:lvl4pPr>
            <a:lvl5pPr>
              <a:defRPr sz="1350">
                <a:latin typeface="Aptos" panose="020B0004020202020204" pitchFamily="34" charset="0"/>
                <a:cs typeface="Arial" panose="020B0604020202020204" pitchFamily="34" charset="0"/>
              </a:defRPr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  <p:sp>
        <p:nvSpPr>
          <p:cNvPr id="16" name="Rechteck 15"/>
          <p:cNvSpPr/>
          <p:nvPr/>
        </p:nvSpPr>
        <p:spPr>
          <a:xfrm>
            <a:off x="609600" y="1295051"/>
            <a:ext cx="589856" cy="45719"/>
          </a:xfrm>
          <a:prstGeom prst="rect">
            <a:avLst/>
          </a:prstGeom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350"/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DC7BF1CD-FEAC-79D2-1D38-EE16E5CF81A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5977" b="89968" l="5467" r="91867">
                        <a14:foregroundMark x1="54933" y1="21238" x2="54933" y2="21238"/>
                        <a14:foregroundMark x1="41600" y1="23906" x2="41600" y2="23906"/>
                        <a14:foregroundMark x1="20400" y1="54109" x2="20400" y2="54109"/>
                        <a14:foregroundMark x1="27600" y1="62967" x2="27600" y2="62967"/>
                        <a14:foregroundMark x1="77067" y1="54109" x2="77067" y2="54109"/>
                        <a14:foregroundMark x1="48000" y1="5977" x2="48000" y2="5977"/>
                        <a14:foregroundMark x1="91867" y1="73319" x2="91867" y2="73319"/>
                        <a14:foregroundMark x1="5467" y1="71398" x2="5467" y2="71398"/>
                        <a14:foregroundMark x1="7333" y1="82391" x2="7333" y2="82391"/>
                        <a14:foregroundMark x1="52800" y1="81644" x2="52800" y2="81644"/>
                        <a14:foregroundMark x1="57600" y1="80470" x2="57600" y2="80470"/>
                        <a14:foregroundMark x1="65333" y1="80576" x2="65333" y2="80576"/>
                        <a14:foregroundMark x1="74400" y1="83671" x2="74400" y2="83671"/>
                        <a14:foregroundMark x1="78000" y1="81110" x2="78000" y2="81110"/>
                        <a14:foregroundMark x1="88000" y1="80149" x2="88000" y2="80149"/>
                        <a14:foregroundMark x1="49867" y1="83458" x2="49867" y2="83458"/>
                      </a14:backgroundRemoval>
                    </a14:imgEffect>
                  </a14:imgLayer>
                </a14:imgProps>
              </a:ext>
            </a:extLst>
          </a:blip>
          <a:srcRect b="7948"/>
          <a:stretch/>
        </p:blipFill>
        <p:spPr>
          <a:xfrm>
            <a:off x="10848528" y="5431115"/>
            <a:ext cx="1143744" cy="1315341"/>
          </a:xfrm>
          <a:prstGeom prst="rect">
            <a:avLst/>
          </a:prstGeom>
        </p:spPr>
      </p:pic>
      <p:sp>
        <p:nvSpPr>
          <p:cNvPr id="8" name="Fußzeilenplatzhalter 16">
            <a:extLst>
              <a:ext uri="{FF2B5EF4-FFF2-40B4-BE49-F238E27FC236}">
                <a16:creationId xmlns:a16="http://schemas.microsoft.com/office/drawing/2014/main" id="{AB51AB83-6504-EEBE-F57E-9453D34558E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91598" y="6400799"/>
            <a:ext cx="5402923" cy="365125"/>
          </a:xfrm>
          <a:prstGeom prst="rect">
            <a:avLst/>
          </a:prstGeom>
        </p:spPr>
        <p:txBody>
          <a:bodyPr/>
          <a:lstStyle>
            <a:lvl1pPr>
              <a:defRPr sz="900">
                <a:latin typeface="Aptos" panose="020B0004020202020204" pitchFamily="34" charset="0"/>
              </a:defRPr>
            </a:lvl1pPr>
          </a:lstStyle>
          <a:p>
            <a:r>
              <a:rPr lang="nl-NL">
                <a:solidFill>
                  <a:prstClr val="black">
                    <a:tint val="75000"/>
                  </a:prstClr>
                </a:solidFill>
              </a:rPr>
              <a:t>(C) 2026 Antje Wilhelms, IfU GmbH</a:t>
            </a:r>
            <a:endParaRPr lang="de-DE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Foliennummernplatzhalter 17">
            <a:extLst>
              <a:ext uri="{FF2B5EF4-FFF2-40B4-BE49-F238E27FC236}">
                <a16:creationId xmlns:a16="http://schemas.microsoft.com/office/drawing/2014/main" id="{BA7A4BE7-EAD8-80F5-CAF7-60BC4A28E20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99728" y="6381329"/>
            <a:ext cx="589856" cy="365125"/>
          </a:xfrm>
          <a:prstGeom prst="rect">
            <a:avLst/>
          </a:prstGeom>
        </p:spPr>
        <p:txBody>
          <a:bodyPr/>
          <a:lstStyle>
            <a:lvl1pPr algn="l">
              <a:defRPr sz="900">
                <a:latin typeface="Aptos" panose="020B0004020202020204" pitchFamily="34" charset="0"/>
              </a:defRPr>
            </a:lvl1pPr>
          </a:lstStyle>
          <a:p>
            <a:fld id="{A9E5BF55-0C43-412B-9F79-9EFD479A3D64}" type="slidenum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37324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_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Inhaltsplatzhalter 2"/>
          <p:cNvSpPr>
            <a:spLocks noGrp="1"/>
          </p:cNvSpPr>
          <p:nvPr>
            <p:ph idx="13"/>
          </p:nvPr>
        </p:nvSpPr>
        <p:spPr>
          <a:xfrm>
            <a:off x="609600" y="2420890"/>
            <a:ext cx="10972800" cy="3705276"/>
          </a:xfrm>
        </p:spPr>
        <p:txBody>
          <a:bodyPr/>
          <a:lstStyle>
            <a:lvl1pPr marL="257175" indent="-257175">
              <a:spcAft>
                <a:spcPts val="450"/>
              </a:spcAft>
              <a:buClr>
                <a:srgbClr val="76B239"/>
              </a:buClr>
              <a:buFont typeface="Arial" panose="020B0604020202020204" pitchFamily="34" charset="0"/>
              <a:buChar char="•"/>
              <a:defRPr sz="1800">
                <a:latin typeface="+mn-lt"/>
                <a:cs typeface="Arial" panose="020B0604020202020204" pitchFamily="34" charset="0"/>
              </a:defRPr>
            </a:lvl1pPr>
            <a:lvl2pPr>
              <a:spcAft>
                <a:spcPts val="225"/>
              </a:spcAft>
              <a:defRPr sz="1500">
                <a:latin typeface="+mn-lt"/>
                <a:cs typeface="Arial" panose="020B0604020202020204" pitchFamily="34" charset="0"/>
              </a:defRPr>
            </a:lvl2pPr>
            <a:lvl3pPr>
              <a:defRPr sz="1500">
                <a:latin typeface="+mn-lt"/>
                <a:cs typeface="Arial" panose="020B0604020202020204" pitchFamily="34" charset="0"/>
              </a:defRPr>
            </a:lvl3pPr>
            <a:lvl4pPr>
              <a:defRPr>
                <a:latin typeface="+mn-lt"/>
                <a:cs typeface="Arial" panose="020B0604020202020204" pitchFamily="34" charset="0"/>
              </a:defRPr>
            </a:lvl4pPr>
            <a:lvl5pPr>
              <a:defRPr>
                <a:latin typeface="+mn-lt"/>
                <a:cs typeface="Arial" panose="020B0604020202020204" pitchFamily="34" charset="0"/>
              </a:defRPr>
            </a:lvl5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/>
              <a:t>Mastertitelformat bearbeiten</a:t>
            </a:r>
            <a:endParaRPr lang="de-DE" dirty="0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609600" y="1346150"/>
            <a:ext cx="10972800" cy="639762"/>
          </a:xfrm>
          <a:prstGeom prst="round2SameRect">
            <a:avLst/>
          </a:prstGeo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b">
            <a:normAutofit/>
          </a:bodyPr>
          <a:lstStyle>
            <a:lvl1pPr marL="0" indent="0">
              <a:buNone/>
              <a:defRPr sz="20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10" name="Rechteck 9"/>
          <p:cNvSpPr/>
          <p:nvPr/>
        </p:nvSpPr>
        <p:spPr>
          <a:xfrm>
            <a:off x="1" y="1319064"/>
            <a:ext cx="431371" cy="669776"/>
          </a:xfrm>
          <a:prstGeom prst="rect">
            <a:avLst/>
          </a:prstGeom>
          <a:solidFill>
            <a:srgbClr val="5A5A5A"/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350"/>
          </a:p>
        </p:txBody>
      </p:sp>
      <p:sp>
        <p:nvSpPr>
          <p:cNvPr id="4" name="Fußzeilenplatzhalter 16">
            <a:extLst>
              <a:ext uri="{FF2B5EF4-FFF2-40B4-BE49-F238E27FC236}">
                <a16:creationId xmlns:a16="http://schemas.microsoft.com/office/drawing/2014/main" id="{547A9528-6C9D-4440-9B06-D36C52DA250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033104" y="6381332"/>
            <a:ext cx="5402923" cy="365125"/>
          </a:xfrm>
          <a:prstGeom prst="rect">
            <a:avLst/>
          </a:prstGeom>
        </p:spPr>
        <p:txBody>
          <a:bodyPr/>
          <a:lstStyle>
            <a:lvl1pPr>
              <a:defRPr sz="900">
                <a:latin typeface="Aptos" panose="020B0004020202020204" pitchFamily="34" charset="0"/>
              </a:defRPr>
            </a:lvl1pPr>
          </a:lstStyle>
          <a:p>
            <a:r>
              <a:rPr lang="nl-NL">
                <a:solidFill>
                  <a:prstClr val="black">
                    <a:tint val="75000"/>
                  </a:prstClr>
                </a:solidFill>
              </a:rPr>
              <a:t>(C) 2026 Antje Wilhelms, IfU GmbH</a:t>
            </a:r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liennummernplatzhalter 17">
            <a:extLst>
              <a:ext uri="{FF2B5EF4-FFF2-40B4-BE49-F238E27FC236}">
                <a16:creationId xmlns:a16="http://schemas.microsoft.com/office/drawing/2014/main" id="{07A958F4-B20A-83D5-834A-13323774043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09601" y="6381331"/>
            <a:ext cx="1309936" cy="365125"/>
          </a:xfrm>
          <a:prstGeom prst="rect">
            <a:avLst/>
          </a:prstGeom>
        </p:spPr>
        <p:txBody>
          <a:bodyPr/>
          <a:lstStyle>
            <a:lvl1pPr algn="l">
              <a:defRPr sz="900">
                <a:latin typeface="Aptos" panose="020B0004020202020204" pitchFamily="34" charset="0"/>
              </a:defRPr>
            </a:lvl1pPr>
          </a:lstStyle>
          <a:p>
            <a:fld id="{A9E5BF55-0C43-412B-9F79-9EFD479A3D64}" type="slidenum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84756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_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Inhaltsplatzhalter 2"/>
          <p:cNvSpPr>
            <a:spLocks noGrp="1"/>
          </p:cNvSpPr>
          <p:nvPr>
            <p:ph idx="13"/>
          </p:nvPr>
        </p:nvSpPr>
        <p:spPr>
          <a:xfrm>
            <a:off x="609600" y="2204864"/>
            <a:ext cx="4766320" cy="3921302"/>
          </a:xfrm>
        </p:spPr>
        <p:txBody>
          <a:bodyPr/>
          <a:lstStyle>
            <a:lvl1pPr marL="257175" indent="-257175">
              <a:spcAft>
                <a:spcPts val="450"/>
              </a:spcAft>
              <a:buClr>
                <a:srgbClr val="76B239"/>
              </a:buClr>
              <a:buFont typeface="Arial" panose="020B0604020202020204" pitchFamily="34" charset="0"/>
              <a:buChar char="•"/>
              <a:defRPr sz="1800">
                <a:latin typeface="Aptos" panose="020B0004020202020204" pitchFamily="34" charset="0"/>
                <a:cs typeface="Arial" panose="020B0604020202020204" pitchFamily="34" charset="0"/>
              </a:defRPr>
            </a:lvl1pPr>
            <a:lvl2pPr>
              <a:spcAft>
                <a:spcPts val="225"/>
              </a:spcAft>
              <a:defRPr sz="1500">
                <a:latin typeface="Aptos" panose="020B0004020202020204" pitchFamily="34" charset="0"/>
                <a:cs typeface="Arial" panose="020B0604020202020204" pitchFamily="34" charset="0"/>
              </a:defRPr>
            </a:lvl2pPr>
            <a:lvl3pPr>
              <a:defRPr sz="1500">
                <a:latin typeface="Aptos" panose="020B00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ptos" panose="020B00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ptos" panose="020B00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/>
              <a:t>Mastertitelformat bearbeiten</a:t>
            </a:r>
            <a:endParaRPr lang="de-DE" dirty="0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609600" y="1346150"/>
            <a:ext cx="4766320" cy="639762"/>
          </a:xfrm>
          <a:prstGeom prst="round2SameRect">
            <a:avLst/>
          </a:prstGeo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b">
            <a:normAutofit/>
          </a:bodyPr>
          <a:lstStyle>
            <a:lvl1pPr marL="0" indent="0">
              <a:buNone/>
              <a:defRPr sz="20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10" name="Rechteck 9"/>
          <p:cNvSpPr/>
          <p:nvPr/>
        </p:nvSpPr>
        <p:spPr>
          <a:xfrm>
            <a:off x="1" y="1319064"/>
            <a:ext cx="431371" cy="669776"/>
          </a:xfrm>
          <a:prstGeom prst="rect">
            <a:avLst/>
          </a:prstGeom>
          <a:solidFill>
            <a:srgbClr val="5A5A5A"/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350"/>
          </a:p>
        </p:txBody>
      </p:sp>
      <p:sp>
        <p:nvSpPr>
          <p:cNvPr id="12" name="Inhaltsplatzhalter 2"/>
          <p:cNvSpPr>
            <a:spLocks noGrp="1"/>
          </p:cNvSpPr>
          <p:nvPr>
            <p:ph idx="14"/>
          </p:nvPr>
        </p:nvSpPr>
        <p:spPr>
          <a:xfrm>
            <a:off x="6312024" y="2204864"/>
            <a:ext cx="4766320" cy="3921302"/>
          </a:xfrm>
        </p:spPr>
        <p:txBody>
          <a:bodyPr/>
          <a:lstStyle>
            <a:lvl1pPr marL="257175" indent="-257175">
              <a:spcAft>
                <a:spcPts val="450"/>
              </a:spcAft>
              <a:buClr>
                <a:srgbClr val="76B239"/>
              </a:buClr>
              <a:buFont typeface="Arial" panose="020B0604020202020204" pitchFamily="34" charset="0"/>
              <a:buChar char="•"/>
              <a:defRPr sz="1800">
                <a:latin typeface="Aptos" panose="020B0004020202020204" pitchFamily="34" charset="0"/>
                <a:cs typeface="Arial" panose="020B0604020202020204" pitchFamily="34" charset="0"/>
              </a:defRPr>
            </a:lvl1pPr>
            <a:lvl2pPr>
              <a:spcAft>
                <a:spcPts val="225"/>
              </a:spcAft>
              <a:defRPr sz="1500">
                <a:latin typeface="Aptos" panose="020B0004020202020204" pitchFamily="34" charset="0"/>
                <a:cs typeface="Arial" panose="020B0604020202020204" pitchFamily="34" charset="0"/>
              </a:defRPr>
            </a:lvl2pPr>
            <a:lvl3pPr>
              <a:defRPr sz="1500">
                <a:latin typeface="Aptos" panose="020B00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ptos" panose="020B00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ptos" panose="020B00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  <p:sp>
        <p:nvSpPr>
          <p:cNvPr id="13" name="Textplatzhalter 2"/>
          <p:cNvSpPr>
            <a:spLocks noGrp="1"/>
          </p:cNvSpPr>
          <p:nvPr>
            <p:ph type="body" idx="15"/>
          </p:nvPr>
        </p:nvSpPr>
        <p:spPr>
          <a:xfrm>
            <a:off x="6312024" y="1346150"/>
            <a:ext cx="4766320" cy="639762"/>
          </a:xfrm>
          <a:prstGeom prst="round2SameRect">
            <a:avLst/>
          </a:prstGeo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b">
            <a:normAutofit/>
          </a:bodyPr>
          <a:lstStyle>
            <a:lvl1pPr marL="0" indent="0">
              <a:buNone/>
              <a:defRPr sz="20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14" name="Rechteck 13"/>
          <p:cNvSpPr/>
          <p:nvPr/>
        </p:nvSpPr>
        <p:spPr>
          <a:xfrm>
            <a:off x="5702425" y="1319064"/>
            <a:ext cx="431371" cy="669776"/>
          </a:xfrm>
          <a:prstGeom prst="rect">
            <a:avLst/>
          </a:prstGeom>
          <a:solidFill>
            <a:srgbClr val="5A5A5A"/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350"/>
          </a:p>
        </p:txBody>
      </p:sp>
      <p:sp>
        <p:nvSpPr>
          <p:cNvPr id="6" name="Rechteck 5">
            <a:extLst>
              <a:ext uri="{FF2B5EF4-FFF2-40B4-BE49-F238E27FC236}">
                <a16:creationId xmlns:a16="http://schemas.microsoft.com/office/drawing/2014/main" id="{77E8B5A7-ED91-F33A-1842-874267EB0A7C}"/>
              </a:ext>
            </a:extLst>
          </p:cNvPr>
          <p:cNvSpPr/>
          <p:nvPr userDrawn="1"/>
        </p:nvSpPr>
        <p:spPr>
          <a:xfrm>
            <a:off x="5702425" y="1319064"/>
            <a:ext cx="431371" cy="669776"/>
          </a:xfrm>
          <a:prstGeom prst="rect">
            <a:avLst/>
          </a:prstGeom>
          <a:solidFill>
            <a:srgbClr val="5A5A5A"/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350"/>
          </a:p>
        </p:txBody>
      </p:sp>
      <p:sp>
        <p:nvSpPr>
          <p:cNvPr id="7" name="Fußzeilenplatzhalter 16">
            <a:extLst>
              <a:ext uri="{FF2B5EF4-FFF2-40B4-BE49-F238E27FC236}">
                <a16:creationId xmlns:a16="http://schemas.microsoft.com/office/drawing/2014/main" id="{F81A860B-B172-B42E-F6E0-F792958510E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91598" y="6400799"/>
            <a:ext cx="5402923" cy="365125"/>
          </a:xfrm>
          <a:prstGeom prst="rect">
            <a:avLst/>
          </a:prstGeom>
        </p:spPr>
        <p:txBody>
          <a:bodyPr/>
          <a:lstStyle>
            <a:lvl1pPr>
              <a:defRPr sz="900">
                <a:latin typeface="Aptos" panose="020B0004020202020204" pitchFamily="34" charset="0"/>
              </a:defRPr>
            </a:lvl1pPr>
          </a:lstStyle>
          <a:p>
            <a:r>
              <a:rPr lang="nl-NL">
                <a:solidFill>
                  <a:prstClr val="black">
                    <a:tint val="75000"/>
                  </a:prstClr>
                </a:solidFill>
              </a:rPr>
              <a:t>(C) 2026 Antje Wilhelms, IfU GmbH</a:t>
            </a:r>
            <a:endParaRPr lang="de-DE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liennummernplatzhalter 17">
            <a:extLst>
              <a:ext uri="{FF2B5EF4-FFF2-40B4-BE49-F238E27FC236}">
                <a16:creationId xmlns:a16="http://schemas.microsoft.com/office/drawing/2014/main" id="{AF5C2644-2182-31CE-CA49-942574D060C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99728" y="6381329"/>
            <a:ext cx="589856" cy="365125"/>
          </a:xfrm>
          <a:prstGeom prst="rect">
            <a:avLst/>
          </a:prstGeom>
        </p:spPr>
        <p:txBody>
          <a:bodyPr/>
          <a:lstStyle>
            <a:lvl1pPr algn="l">
              <a:defRPr sz="900">
                <a:latin typeface="Aptos" panose="020B0004020202020204" pitchFamily="34" charset="0"/>
              </a:defRPr>
            </a:lvl1pPr>
          </a:lstStyle>
          <a:p>
            <a:fld id="{A9E5BF55-0C43-412B-9F79-9EFD479A3D64}" type="slidenum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53599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  <a:ln>
            <a:noFill/>
          </a:ln>
          <a:effectLst/>
        </p:spPr>
        <p:txBody>
          <a:bodyPr vert="horz" lIns="0" tIns="45720" rIns="91440" bIns="45720" rtlCol="0" anchor="ctr">
            <a:noAutofit/>
          </a:bodyPr>
          <a:lstStyle/>
          <a:p>
            <a:r>
              <a:rPr lang="de-DE" dirty="0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609600" y="1600203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dirty="0"/>
              <a:t>Textmasterformate durch Klicken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6" name="Fußzeilenplatzhalter 16">
            <a:extLst>
              <a:ext uri="{FF2B5EF4-FFF2-40B4-BE49-F238E27FC236}">
                <a16:creationId xmlns:a16="http://schemas.microsoft.com/office/drawing/2014/main" id="{7F0E03AC-BA31-C881-8DDB-B0A65375094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033104" y="6381332"/>
            <a:ext cx="5402923" cy="365125"/>
          </a:xfrm>
          <a:prstGeom prst="rect">
            <a:avLst/>
          </a:prstGeom>
        </p:spPr>
        <p:txBody>
          <a:bodyPr/>
          <a:lstStyle>
            <a:lvl1pPr>
              <a:defRPr sz="900">
                <a:latin typeface="Aptos" panose="020B0004020202020204" pitchFamily="34" charset="0"/>
              </a:defRPr>
            </a:lvl1pPr>
          </a:lstStyle>
          <a:p>
            <a:r>
              <a:rPr lang="nl-NL"/>
              <a:t>(C) 2026 Antje Wilhelms, IfU GmbH</a:t>
            </a:r>
            <a:endParaRPr lang="de-DE"/>
          </a:p>
        </p:txBody>
      </p:sp>
      <p:sp>
        <p:nvSpPr>
          <p:cNvPr id="7" name="Foliennummernplatzhalter 17">
            <a:extLst>
              <a:ext uri="{FF2B5EF4-FFF2-40B4-BE49-F238E27FC236}">
                <a16:creationId xmlns:a16="http://schemas.microsoft.com/office/drawing/2014/main" id="{90166F4A-DD39-3294-CA17-B5B6CC485DA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09601" y="6381331"/>
            <a:ext cx="1309936" cy="365125"/>
          </a:xfrm>
          <a:prstGeom prst="rect">
            <a:avLst/>
          </a:prstGeom>
        </p:spPr>
        <p:txBody>
          <a:bodyPr/>
          <a:lstStyle>
            <a:lvl1pPr algn="l">
              <a:defRPr sz="900">
                <a:latin typeface="Aptos" panose="020B0004020202020204" pitchFamily="34" charset="0"/>
              </a:defRPr>
            </a:lvl1pPr>
          </a:lstStyle>
          <a:p>
            <a:fld id="{14F9FDE7-6723-44CC-BD28-9E73B43C247B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8012324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7" r:id="rId1"/>
    <p:sldLayoutId id="2147483798" r:id="rId2"/>
    <p:sldLayoutId id="2147483799" r:id="rId3"/>
    <p:sldLayoutId id="2147483800" r:id="rId4"/>
    <p:sldLayoutId id="2147483801" r:id="rId5"/>
    <p:sldLayoutId id="2147483802" r:id="rId6"/>
    <p:sldLayoutId id="2147483803" r:id="rId7"/>
    <p:sldLayoutId id="2147483804" r:id="rId8"/>
    <p:sldLayoutId id="2147483805" r:id="rId9"/>
    <p:sldLayoutId id="2147483806" r:id="rId10"/>
    <p:sldLayoutId id="2147483807" r:id="rId11"/>
    <p:sldLayoutId id="2147483810" r:id="rId12"/>
    <p:sldLayoutId id="2147483811" r:id="rId13"/>
  </p:sldLayoutIdLst>
  <p:hf hdr="0" dt="0"/>
  <p:txStyles>
    <p:titleStyle>
      <a:lvl1pPr algn="l" defTabSz="685800" rtl="0" eaLnBrk="1" latinLnBrk="0" hangingPunct="1">
        <a:spcBef>
          <a:spcPct val="0"/>
        </a:spcBef>
        <a:buNone/>
        <a:defRPr sz="3600" b="1" kern="1200" spc="50" baseline="0">
          <a:solidFill>
            <a:schemeClr val="tx1"/>
          </a:solidFill>
          <a:effectLst/>
          <a:latin typeface="Noto Sans JP" panose="020B0200000000000000" pitchFamily="34" charset="-128"/>
          <a:ea typeface="Noto Sans JP" panose="020B0200000000000000" pitchFamily="34" charset="-128"/>
          <a:cs typeface="Arial" panose="020B0604020202020204" pitchFamily="34" charset="0"/>
        </a:defRPr>
      </a:lvl1pPr>
    </p:titleStyle>
    <p:bodyStyle>
      <a:lvl1pPr marL="257175" indent="-257175" algn="l" defTabSz="685800" rtl="0" eaLnBrk="1" latinLnBrk="0" hangingPunct="1">
        <a:lnSpc>
          <a:spcPct val="110000"/>
        </a:lnSpc>
        <a:spcBef>
          <a:spcPct val="20000"/>
        </a:spcBef>
        <a:spcAft>
          <a:spcPts val="450"/>
        </a:spcAft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Aptos" panose="020B0004020202020204" pitchFamily="34" charset="0"/>
          <a:ea typeface="+mn-ea"/>
          <a:cs typeface="+mn-cs"/>
        </a:defRPr>
      </a:lvl1pPr>
      <a:lvl2pPr marL="557213" indent="-214313" algn="l" defTabSz="685800" rtl="0" eaLnBrk="1" latinLnBrk="0" hangingPunct="1">
        <a:lnSpc>
          <a:spcPct val="110000"/>
        </a:lnSpc>
        <a:spcBef>
          <a:spcPct val="20000"/>
        </a:spcBef>
        <a:buFont typeface="Arial" pitchFamily="34" charset="0"/>
        <a:buChar char="–"/>
        <a:defRPr sz="1800" kern="1200">
          <a:solidFill>
            <a:schemeClr val="tx1"/>
          </a:solidFill>
          <a:latin typeface="Aptos" panose="020B0004020202020204" pitchFamily="34" charset="0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110000"/>
        </a:lnSpc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Aptos" panose="020B0004020202020204" pitchFamily="34" charset="0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110000"/>
        </a:lnSpc>
        <a:spcBef>
          <a:spcPct val="20000"/>
        </a:spcBef>
        <a:buFont typeface="Arial" pitchFamily="34" charset="0"/>
        <a:buChar char="–"/>
        <a:defRPr sz="1350" kern="1200">
          <a:solidFill>
            <a:schemeClr val="tx1"/>
          </a:solidFill>
          <a:latin typeface="Aptos" panose="020B0004020202020204" pitchFamily="34" charset="0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110000"/>
        </a:lnSpc>
        <a:spcBef>
          <a:spcPct val="20000"/>
        </a:spcBef>
        <a:buFont typeface="Arial" pitchFamily="34" charset="0"/>
        <a:buChar char="»"/>
        <a:defRPr sz="1350" kern="1200">
          <a:solidFill>
            <a:schemeClr val="tx1"/>
          </a:solidFill>
          <a:latin typeface="Aptos" panose="020B0004020202020204" pitchFamily="34" charset="0"/>
          <a:ea typeface="+mn-ea"/>
          <a:cs typeface="+mn-cs"/>
        </a:defRPr>
      </a:lvl5pPr>
      <a:lvl6pPr marL="18859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9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7" Type="http://schemas.openxmlformats.org/officeDocument/2006/relationships/image" Target="../media/image21.sv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0.png"/><Relationship Id="rId5" Type="http://schemas.openxmlformats.org/officeDocument/2006/relationships/image" Target="../media/image19.svg"/><Relationship Id="rId4" Type="http://schemas.openxmlformats.org/officeDocument/2006/relationships/image" Target="../media/image18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svg"/><Relationship Id="rId3" Type="http://schemas.openxmlformats.org/officeDocument/2006/relationships/image" Target="../media/image3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5.svg"/><Relationship Id="rId5" Type="http://schemas.openxmlformats.org/officeDocument/2006/relationships/image" Target="../media/image4.png"/><Relationship Id="rId10" Type="http://schemas.openxmlformats.org/officeDocument/2006/relationships/image" Target="../media/image9.svg"/><Relationship Id="rId4" Type="http://schemas.microsoft.com/office/2007/relationships/hdphoto" Target="../media/hdphoto2.wdp"/><Relationship Id="rId9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1.sv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5.svg"/><Relationship Id="rId5" Type="http://schemas.openxmlformats.org/officeDocument/2006/relationships/image" Target="../media/image14.png"/><Relationship Id="rId4" Type="http://schemas.openxmlformats.org/officeDocument/2006/relationships/image" Target="../media/image13.sv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1288518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5E10D22-B509-47C6-C4CE-3D2B0CFC4FC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Box 17">
            <a:extLst>
              <a:ext uri="{FF2B5EF4-FFF2-40B4-BE49-F238E27FC236}">
                <a16:creationId xmlns:a16="http://schemas.microsoft.com/office/drawing/2014/main" id="{2E99A212-D2C0-8A0E-8541-F20F159FDEE0}"/>
              </a:ext>
            </a:extLst>
          </p:cNvPr>
          <p:cNvSpPr txBox="1"/>
          <p:nvPr/>
        </p:nvSpPr>
        <p:spPr>
          <a:xfrm>
            <a:off x="1264119" y="4424983"/>
            <a:ext cx="6508281" cy="24897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2051"/>
              </a:lnSpc>
            </a:pPr>
            <a:endParaRPr lang="en-US" sz="1465" dirty="0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96E7B8CA-5EFE-FCC7-7C72-DA5012DEF24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381019" indent="-381019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sz="2000" dirty="0" err="1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Informationen</a:t>
            </a:r>
            <a:r>
              <a:rPr lang="en-US" sz="2000" dirty="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sammeln</a:t>
            </a:r>
            <a:r>
              <a:rPr lang="en-US" sz="2000" dirty="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 – </a:t>
            </a:r>
            <a:r>
              <a:rPr lang="en-US" sz="2000" dirty="0" err="1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auch</a:t>
            </a:r>
            <a:r>
              <a:rPr lang="en-US" sz="2000" dirty="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en-US" sz="2000" b="1" dirty="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Privates</a:t>
            </a:r>
            <a:r>
              <a:rPr lang="en-US" sz="2000" dirty="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: Was </a:t>
            </a:r>
            <a:r>
              <a:rPr lang="en-US" sz="2000" dirty="0" err="1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treibt</a:t>
            </a:r>
            <a:r>
              <a:rPr lang="en-US" sz="2000" dirty="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 den MA an? (Motive)</a:t>
            </a:r>
          </a:p>
          <a:p>
            <a:pPr marL="381019" indent="-381019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sz="2000" dirty="0" err="1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Gespräch</a:t>
            </a:r>
            <a:r>
              <a:rPr lang="en-US" sz="2000" dirty="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planen</a:t>
            </a:r>
            <a:r>
              <a:rPr lang="en-US" sz="2000" dirty="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!</a:t>
            </a:r>
          </a:p>
          <a:p>
            <a:pPr marL="381019" indent="-381019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sz="2000" dirty="0" err="1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Teilziele</a:t>
            </a:r>
            <a:r>
              <a:rPr lang="en-US" sz="2000" dirty="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klar</a:t>
            </a:r>
            <a:r>
              <a:rPr lang="en-US" sz="2000" dirty="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definieren</a:t>
            </a:r>
            <a:endParaRPr lang="en-US" sz="2000" dirty="0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381019" indent="-381019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sz="2000" dirty="0" err="1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Strategie</a:t>
            </a:r>
            <a:r>
              <a:rPr lang="en-US" sz="2000" dirty="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entwickeln</a:t>
            </a:r>
            <a:r>
              <a:rPr lang="en-US" sz="2000" dirty="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, </a:t>
            </a:r>
            <a:r>
              <a:rPr lang="en-US" sz="2000" dirty="0" err="1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wie</a:t>
            </a:r>
            <a:r>
              <a:rPr lang="en-US" sz="2000" dirty="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 die </a:t>
            </a:r>
            <a:r>
              <a:rPr lang="en-US" sz="2000" dirty="0" err="1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Ziele</a:t>
            </a:r>
            <a:r>
              <a:rPr lang="en-US" sz="2000" dirty="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erreicht</a:t>
            </a:r>
            <a:r>
              <a:rPr lang="en-US" sz="2000" dirty="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werden</a:t>
            </a:r>
            <a:r>
              <a:rPr lang="en-US" sz="2000" dirty="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können</a:t>
            </a:r>
            <a:endParaRPr lang="en-US" sz="2000" dirty="0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381019" indent="-381019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sz="2000" dirty="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Plan </a:t>
            </a:r>
            <a:r>
              <a:rPr lang="en-US" sz="2000" dirty="0" err="1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erstellen</a:t>
            </a:r>
            <a:r>
              <a:rPr lang="en-US" sz="2000" dirty="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inklusive</a:t>
            </a:r>
            <a:r>
              <a:rPr lang="en-US" sz="2000" dirty="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Abweichungsvarianten</a:t>
            </a:r>
            <a:endParaRPr lang="en-US" sz="2000" dirty="0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381019" indent="-381019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sz="2000" dirty="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Nie </a:t>
            </a:r>
            <a:r>
              <a:rPr lang="en-US" sz="2000" dirty="0" err="1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unvorbereitet</a:t>
            </a:r>
            <a:r>
              <a:rPr lang="en-US" sz="2000" dirty="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 ins </a:t>
            </a:r>
            <a:r>
              <a:rPr lang="en-US" sz="2000" dirty="0" err="1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Gespräch</a:t>
            </a:r>
            <a:r>
              <a:rPr lang="en-US" sz="2000" dirty="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 – </a:t>
            </a:r>
            <a:r>
              <a:rPr lang="en-US" sz="2000" dirty="0" err="1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sonst</a:t>
            </a:r>
            <a:r>
              <a:rPr lang="en-US" sz="2000" dirty="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vertagen</a:t>
            </a:r>
            <a:r>
              <a:rPr lang="en-US" sz="2000" dirty="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!</a:t>
            </a:r>
          </a:p>
          <a:p>
            <a:pPr>
              <a:lnSpc>
                <a:spcPct val="150000"/>
              </a:lnSpc>
            </a:pPr>
            <a:endParaRPr lang="de-DE" sz="2000" dirty="0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B4422F41-C02A-6148-8291-0D96DA8888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Vor dem Gespräch</a:t>
            </a:r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7DED1274-12EA-4E21-1DAB-43447FDAC17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nl-NL">
                <a:solidFill>
                  <a:prstClr val="black">
                    <a:tint val="75000"/>
                  </a:prstClr>
                </a:solidFill>
              </a:rPr>
              <a:t>(C) 2026 Antje Wilhelms, IfU GmbH</a:t>
            </a:r>
            <a:endParaRPr lang="de-DE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A7945963-BBC9-9075-6FF8-09DA7C8A795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A9E5BF55-0C43-412B-9F79-9EFD479A3D64}" type="slidenum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10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8319880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itel 16">
            <a:extLst>
              <a:ext uri="{FF2B5EF4-FFF2-40B4-BE49-F238E27FC236}">
                <a16:creationId xmlns:a16="http://schemas.microsoft.com/office/drawing/2014/main" id="{C0C76433-E61E-48FB-E52C-D63CEFB0CC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000000"/>
                </a:solidFill>
                <a:latin typeface="Libre Baskerville Bold"/>
                <a:ea typeface="Libre Baskerville Bold"/>
                <a:cs typeface="Libre Baskerville Bold"/>
                <a:sym typeface="Libre Baskerville Bold"/>
              </a:rPr>
              <a:t>Die 3 Hauptmotive </a:t>
            </a:r>
            <a:r>
              <a:rPr lang="en-US" dirty="0" err="1">
                <a:solidFill>
                  <a:srgbClr val="000000"/>
                </a:solidFill>
                <a:latin typeface="Libre Baskerville Bold"/>
                <a:ea typeface="Libre Baskerville Bold"/>
                <a:cs typeface="Libre Baskerville Bold"/>
                <a:sym typeface="Libre Baskerville Bold"/>
              </a:rPr>
              <a:t>jedes</a:t>
            </a:r>
            <a:r>
              <a:rPr lang="en-US" dirty="0">
                <a:solidFill>
                  <a:srgbClr val="000000"/>
                </a:solidFill>
                <a:latin typeface="Libre Baskerville Bold"/>
                <a:ea typeface="Libre Baskerville Bold"/>
                <a:cs typeface="Libre Baskerville Bold"/>
                <a:sym typeface="Libre Baskerville Bold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Libre Baskerville Bold"/>
                <a:ea typeface="Libre Baskerville Bold"/>
                <a:cs typeface="Libre Baskerville Bold"/>
                <a:sym typeface="Libre Baskerville Bold"/>
              </a:rPr>
              <a:t>Mitarbeiters</a:t>
            </a:r>
            <a:endParaRPr lang="de-DE" dirty="0"/>
          </a:p>
        </p:txBody>
      </p:sp>
      <p:grpSp>
        <p:nvGrpSpPr>
          <p:cNvPr id="3" name="Group 3"/>
          <p:cNvGrpSpPr/>
          <p:nvPr/>
        </p:nvGrpSpPr>
        <p:grpSpPr>
          <a:xfrm>
            <a:off x="685800" y="2049688"/>
            <a:ext cx="3993528" cy="3699493"/>
            <a:chOff x="0" y="0"/>
            <a:chExt cx="877401" cy="812800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877401" cy="812800"/>
            </a:xfrm>
            <a:custGeom>
              <a:avLst/>
              <a:gdLst/>
              <a:ahLst/>
              <a:cxnLst/>
              <a:rect l="l" t="t" r="r" b="b"/>
              <a:pathLst>
                <a:path w="877401" h="812800">
                  <a:moveTo>
                    <a:pt x="438701" y="0"/>
                  </a:moveTo>
                  <a:cubicBezTo>
                    <a:pt x="196413" y="0"/>
                    <a:pt x="0" y="181951"/>
                    <a:pt x="0" y="406400"/>
                  </a:cubicBezTo>
                  <a:cubicBezTo>
                    <a:pt x="0" y="630849"/>
                    <a:pt x="196413" y="812800"/>
                    <a:pt x="438701" y="812800"/>
                  </a:cubicBezTo>
                  <a:cubicBezTo>
                    <a:pt x="680988" y="812800"/>
                    <a:pt x="877401" y="630849"/>
                    <a:pt x="877401" y="406400"/>
                  </a:cubicBezTo>
                  <a:cubicBezTo>
                    <a:pt x="877401" y="181951"/>
                    <a:pt x="680988" y="0"/>
                    <a:pt x="438701" y="0"/>
                  </a:cubicBezTo>
                  <a:close/>
                </a:path>
              </a:pathLst>
            </a:custGeom>
            <a:solidFill>
              <a:srgbClr val="FACD66"/>
            </a:solidFill>
            <a:ln w="19050" cap="sq">
              <a:solidFill>
                <a:srgbClr val="000000"/>
              </a:solidFill>
              <a:prstDash val="solid"/>
              <a:miter/>
            </a:ln>
          </p:spPr>
        </p:sp>
        <p:sp>
          <p:nvSpPr>
            <p:cNvPr id="5" name="TextBox 5"/>
            <p:cNvSpPr txBox="1"/>
            <p:nvPr/>
          </p:nvSpPr>
          <p:spPr>
            <a:xfrm>
              <a:off x="82256" y="38100"/>
              <a:ext cx="712888" cy="698500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>
                <a:lnSpc>
                  <a:spcPts val="3750"/>
                </a:lnSpc>
              </a:pPr>
              <a:r>
                <a:rPr lang="en-US" sz="2999" dirty="0">
                  <a:solidFill>
                    <a:srgbClr val="000000"/>
                  </a:solidFill>
                  <a:latin typeface="Aptos" panose="020B0004020202020204" pitchFamily="34" charset="0"/>
                  <a:ea typeface="Roboto"/>
                  <a:cs typeface="Roboto"/>
                  <a:sym typeface="Roboto"/>
                </a:rPr>
                <a:t>Sicherheit</a:t>
              </a:r>
            </a:p>
          </p:txBody>
        </p:sp>
      </p:grpSp>
      <p:grpSp>
        <p:nvGrpSpPr>
          <p:cNvPr id="6" name="Group 6"/>
          <p:cNvGrpSpPr/>
          <p:nvPr/>
        </p:nvGrpSpPr>
        <p:grpSpPr>
          <a:xfrm>
            <a:off x="7299102" y="2049688"/>
            <a:ext cx="3993528" cy="3699493"/>
            <a:chOff x="0" y="0"/>
            <a:chExt cx="877401" cy="812800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877401" cy="812800"/>
            </a:xfrm>
            <a:custGeom>
              <a:avLst/>
              <a:gdLst/>
              <a:ahLst/>
              <a:cxnLst/>
              <a:rect l="l" t="t" r="r" b="b"/>
              <a:pathLst>
                <a:path w="877401" h="812800">
                  <a:moveTo>
                    <a:pt x="438701" y="0"/>
                  </a:moveTo>
                  <a:cubicBezTo>
                    <a:pt x="196413" y="0"/>
                    <a:pt x="0" y="181951"/>
                    <a:pt x="0" y="406400"/>
                  </a:cubicBezTo>
                  <a:cubicBezTo>
                    <a:pt x="0" y="630849"/>
                    <a:pt x="196413" y="812800"/>
                    <a:pt x="438701" y="812800"/>
                  </a:cubicBezTo>
                  <a:cubicBezTo>
                    <a:pt x="680988" y="812800"/>
                    <a:pt x="877401" y="630849"/>
                    <a:pt x="877401" y="406400"/>
                  </a:cubicBezTo>
                  <a:cubicBezTo>
                    <a:pt x="877401" y="181951"/>
                    <a:pt x="680988" y="0"/>
                    <a:pt x="438701" y="0"/>
                  </a:cubicBezTo>
                  <a:close/>
                </a:path>
              </a:pathLst>
            </a:custGeom>
            <a:solidFill>
              <a:srgbClr val="E992D1"/>
            </a:solidFill>
            <a:ln w="19050" cap="sq">
              <a:solidFill>
                <a:srgbClr val="000000"/>
              </a:solidFill>
              <a:prstDash val="solid"/>
              <a:miter/>
            </a:ln>
          </p:spPr>
        </p:sp>
        <p:sp>
          <p:nvSpPr>
            <p:cNvPr id="8" name="TextBox 8"/>
            <p:cNvSpPr txBox="1"/>
            <p:nvPr/>
          </p:nvSpPr>
          <p:spPr>
            <a:xfrm>
              <a:off x="82256" y="38100"/>
              <a:ext cx="712888" cy="698500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>
                <a:lnSpc>
                  <a:spcPts val="3750"/>
                </a:lnSpc>
              </a:pPr>
              <a:r>
                <a:rPr lang="en-US" sz="2999">
                  <a:solidFill>
                    <a:srgbClr val="000000"/>
                  </a:solidFill>
                  <a:latin typeface="Aptos" panose="020B0004020202020204" pitchFamily="34" charset="0"/>
                  <a:ea typeface="Roboto"/>
                  <a:cs typeface="Roboto"/>
                  <a:sym typeface="Roboto"/>
                </a:rPr>
                <a:t>Macht</a:t>
              </a:r>
            </a:p>
          </p:txBody>
        </p:sp>
      </p:grpSp>
      <p:grpSp>
        <p:nvGrpSpPr>
          <p:cNvPr id="9" name="Group 9"/>
          <p:cNvGrpSpPr/>
          <p:nvPr/>
        </p:nvGrpSpPr>
        <p:grpSpPr>
          <a:xfrm>
            <a:off x="3950990" y="1772816"/>
            <a:ext cx="4290019" cy="3853499"/>
            <a:chOff x="0" y="0"/>
            <a:chExt cx="904873" cy="812800"/>
          </a:xfrm>
        </p:grpSpPr>
        <p:sp>
          <p:nvSpPr>
            <p:cNvPr id="10" name="Freeform 10"/>
            <p:cNvSpPr/>
            <p:nvPr/>
          </p:nvSpPr>
          <p:spPr>
            <a:xfrm>
              <a:off x="0" y="0"/>
              <a:ext cx="904873" cy="812800"/>
            </a:xfrm>
            <a:custGeom>
              <a:avLst/>
              <a:gdLst/>
              <a:ahLst/>
              <a:cxnLst/>
              <a:rect l="l" t="t" r="r" b="b"/>
              <a:pathLst>
                <a:path w="904873" h="812800">
                  <a:moveTo>
                    <a:pt x="452437" y="0"/>
                  </a:moveTo>
                  <a:cubicBezTo>
                    <a:pt x="202563" y="0"/>
                    <a:pt x="0" y="181951"/>
                    <a:pt x="0" y="406400"/>
                  </a:cubicBezTo>
                  <a:cubicBezTo>
                    <a:pt x="0" y="630849"/>
                    <a:pt x="202563" y="812800"/>
                    <a:pt x="452437" y="812800"/>
                  </a:cubicBezTo>
                  <a:cubicBezTo>
                    <a:pt x="702310" y="812800"/>
                    <a:pt x="904873" y="630849"/>
                    <a:pt x="904873" y="406400"/>
                  </a:cubicBezTo>
                  <a:cubicBezTo>
                    <a:pt x="904873" y="181951"/>
                    <a:pt x="702310" y="0"/>
                    <a:pt x="452437" y="0"/>
                  </a:cubicBezTo>
                  <a:close/>
                </a:path>
              </a:pathLst>
            </a:custGeom>
            <a:solidFill>
              <a:srgbClr val="58D3A2"/>
            </a:solidFill>
            <a:ln w="19050" cap="sq">
              <a:solidFill>
                <a:srgbClr val="000000"/>
              </a:solidFill>
              <a:prstDash val="solid"/>
              <a:miter/>
            </a:ln>
          </p:spPr>
        </p:sp>
        <p:sp>
          <p:nvSpPr>
            <p:cNvPr id="11" name="TextBox 11"/>
            <p:cNvSpPr txBox="1"/>
            <p:nvPr/>
          </p:nvSpPr>
          <p:spPr>
            <a:xfrm>
              <a:off x="84832" y="38100"/>
              <a:ext cx="735209" cy="698500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>
                <a:lnSpc>
                  <a:spcPts val="3750"/>
                </a:lnSpc>
              </a:pPr>
              <a:r>
                <a:rPr lang="en-US" sz="3000">
                  <a:solidFill>
                    <a:srgbClr val="000000"/>
                  </a:solidFill>
                  <a:latin typeface="Aptos" panose="020B0004020202020204" pitchFamily="34" charset="0"/>
                  <a:ea typeface="Roboto"/>
                  <a:cs typeface="Roboto"/>
                  <a:sym typeface="Roboto"/>
                </a:rPr>
                <a:t>Anerkennung</a:t>
              </a:r>
            </a:p>
          </p:txBody>
        </p:sp>
      </p:grpSp>
      <p:sp>
        <p:nvSpPr>
          <p:cNvPr id="19" name="Fußzeilenplatzhalter 18">
            <a:extLst>
              <a:ext uri="{FF2B5EF4-FFF2-40B4-BE49-F238E27FC236}">
                <a16:creationId xmlns:a16="http://schemas.microsoft.com/office/drawing/2014/main" id="{E60E2200-C0BB-5D1E-C497-A605646652C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nl-NL">
                <a:solidFill>
                  <a:prstClr val="black">
                    <a:tint val="75000"/>
                  </a:prstClr>
                </a:solidFill>
              </a:rPr>
              <a:t>(C) 2026 Antje Wilhelms, IfU GmbH</a:t>
            </a:r>
            <a:endParaRPr lang="de-DE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20" name="Foliennummernplatzhalter 19">
            <a:extLst>
              <a:ext uri="{FF2B5EF4-FFF2-40B4-BE49-F238E27FC236}">
                <a16:creationId xmlns:a16="http://schemas.microsoft.com/office/drawing/2014/main" id="{4AC317C1-5F4C-74A0-B37F-4524110439A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A9E5BF55-0C43-412B-9F79-9EFD479A3D64}" type="slidenum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11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Inhaltsplatzhalter 4">
            <a:extLst>
              <a:ext uri="{FF2B5EF4-FFF2-40B4-BE49-F238E27FC236}">
                <a16:creationId xmlns:a16="http://schemas.microsoft.com/office/drawing/2014/main" id="{D43AB2E5-A34D-7DB9-706C-C13A6724D8C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381019" indent="-381019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de-DE" sz="2400" dirty="0">
                <a:solidFill>
                  <a:srgbClr val="000000"/>
                </a:solidFill>
                <a:ea typeface="Roboto"/>
                <a:cs typeface="Roboto"/>
                <a:sym typeface="Roboto"/>
              </a:rPr>
              <a:t>Fragen stellen!</a:t>
            </a:r>
          </a:p>
          <a:p>
            <a:pPr marL="381019" indent="-381019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de-DE" sz="2400" dirty="0">
                <a:solidFill>
                  <a:srgbClr val="000000"/>
                </a:solidFill>
                <a:ea typeface="Roboto"/>
                <a:cs typeface="Roboto"/>
                <a:sym typeface="Roboto"/>
              </a:rPr>
              <a:t>Durch </a:t>
            </a:r>
            <a:r>
              <a:rPr lang="de-DE" sz="2400" dirty="0">
                <a:solidFill>
                  <a:srgbClr val="000000"/>
                </a:solidFill>
                <a:ea typeface="Roboto"/>
                <a:sym typeface="Roboto"/>
              </a:rPr>
              <a:t>gezielte Fragen das Gespräch dominieren und in die gewünschte Richtung steuern.</a:t>
            </a:r>
          </a:p>
          <a:p>
            <a:pPr marL="381019" indent="-381019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sz="2400" dirty="0">
                <a:solidFill>
                  <a:srgbClr val="000000"/>
                </a:solidFill>
                <a:ea typeface="Roboto"/>
                <a:sym typeface="Roboto"/>
              </a:rPr>
              <a:t>Bei </a:t>
            </a:r>
            <a:r>
              <a:rPr lang="en-US" sz="2400" dirty="0" err="1">
                <a:solidFill>
                  <a:srgbClr val="000000"/>
                </a:solidFill>
                <a:ea typeface="Roboto"/>
                <a:sym typeface="Roboto"/>
              </a:rPr>
              <a:t>Unsicherheit</a:t>
            </a:r>
            <a:r>
              <a:rPr lang="en-US" sz="2400" dirty="0">
                <a:solidFill>
                  <a:srgbClr val="000000"/>
                </a:solidFill>
                <a:ea typeface="Roboto"/>
                <a:sym typeface="Roboto"/>
              </a:rPr>
              <a:t>: </a:t>
            </a:r>
            <a:r>
              <a:rPr lang="en-US" sz="2400" dirty="0" err="1">
                <a:solidFill>
                  <a:srgbClr val="000000"/>
                </a:solidFill>
                <a:ea typeface="Roboto"/>
                <a:sym typeface="Roboto"/>
              </a:rPr>
              <a:t>Gespräch</a:t>
            </a:r>
            <a:r>
              <a:rPr lang="en-US" sz="2400" dirty="0">
                <a:solidFill>
                  <a:srgbClr val="000000"/>
                </a:solidFill>
                <a:ea typeface="Roboto"/>
                <a:sym typeface="Roboto"/>
              </a:rPr>
              <a:t> </a:t>
            </a:r>
            <a:r>
              <a:rPr lang="en-US" sz="2400" dirty="0" err="1">
                <a:solidFill>
                  <a:srgbClr val="000000"/>
                </a:solidFill>
                <a:ea typeface="Roboto"/>
                <a:sym typeface="Roboto"/>
              </a:rPr>
              <a:t>unterbrechen</a:t>
            </a:r>
            <a:r>
              <a:rPr lang="en-US" sz="2400" dirty="0">
                <a:solidFill>
                  <a:srgbClr val="000000"/>
                </a:solidFill>
                <a:ea typeface="Roboto"/>
                <a:sym typeface="Roboto"/>
              </a:rPr>
              <a:t> und </a:t>
            </a:r>
            <a:r>
              <a:rPr lang="en-US" sz="2400" dirty="0" err="1">
                <a:solidFill>
                  <a:srgbClr val="000000"/>
                </a:solidFill>
                <a:ea typeface="Roboto"/>
                <a:sym typeface="Roboto"/>
              </a:rPr>
              <a:t>später</a:t>
            </a:r>
            <a:r>
              <a:rPr lang="en-US" sz="2400" dirty="0">
                <a:solidFill>
                  <a:srgbClr val="000000"/>
                </a:solidFill>
                <a:ea typeface="Roboto"/>
                <a:sym typeface="Roboto"/>
              </a:rPr>
              <a:t> </a:t>
            </a:r>
            <a:r>
              <a:rPr lang="en-US" sz="2400" dirty="0" err="1">
                <a:solidFill>
                  <a:srgbClr val="000000"/>
                </a:solidFill>
                <a:ea typeface="Roboto"/>
                <a:sym typeface="Roboto"/>
              </a:rPr>
              <a:t>fortsetzen</a:t>
            </a:r>
            <a:endParaRPr lang="en-US" sz="2400" dirty="0">
              <a:solidFill>
                <a:srgbClr val="000000"/>
              </a:solidFill>
              <a:ea typeface="Roboto"/>
              <a:sym typeface="Roboto"/>
            </a:endParaRPr>
          </a:p>
          <a:p>
            <a:pPr marL="381019" indent="-381019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sz="2400" dirty="0">
                <a:solidFill>
                  <a:srgbClr val="000000"/>
                </a:solidFill>
                <a:ea typeface="Roboto"/>
                <a:sym typeface="Roboto"/>
              </a:rPr>
              <a:t>Pause </a:t>
            </a:r>
            <a:r>
              <a:rPr lang="en-US" sz="2400" dirty="0" err="1">
                <a:solidFill>
                  <a:srgbClr val="000000"/>
                </a:solidFill>
                <a:ea typeface="Roboto"/>
                <a:sym typeface="Roboto"/>
              </a:rPr>
              <a:t>nutzen</a:t>
            </a:r>
            <a:r>
              <a:rPr lang="en-US" sz="2400" dirty="0">
                <a:solidFill>
                  <a:srgbClr val="000000"/>
                </a:solidFill>
                <a:ea typeface="Roboto"/>
                <a:sym typeface="Roboto"/>
              </a:rPr>
              <a:t>, </a:t>
            </a:r>
            <a:r>
              <a:rPr lang="en-US" sz="2400" dirty="0" err="1">
                <a:solidFill>
                  <a:srgbClr val="000000"/>
                </a:solidFill>
                <a:ea typeface="Roboto"/>
                <a:sym typeface="Roboto"/>
              </a:rPr>
              <a:t>besser</a:t>
            </a:r>
            <a:r>
              <a:rPr lang="en-US" sz="2400" dirty="0">
                <a:solidFill>
                  <a:srgbClr val="000000"/>
                </a:solidFill>
                <a:ea typeface="Roboto"/>
                <a:sym typeface="Roboto"/>
              </a:rPr>
              <a:t> </a:t>
            </a:r>
            <a:r>
              <a:rPr lang="en-US" sz="2400" dirty="0" err="1">
                <a:solidFill>
                  <a:srgbClr val="000000"/>
                </a:solidFill>
                <a:ea typeface="Roboto"/>
                <a:sym typeface="Roboto"/>
              </a:rPr>
              <a:t>vorbereiten</a:t>
            </a:r>
            <a:r>
              <a:rPr lang="en-US" sz="2400" dirty="0">
                <a:solidFill>
                  <a:srgbClr val="000000"/>
                </a:solidFill>
                <a:ea typeface="Roboto"/>
                <a:sym typeface="Roboto"/>
              </a:rPr>
              <a:t> und </a:t>
            </a:r>
            <a:r>
              <a:rPr lang="en-US" sz="2400" dirty="0" err="1">
                <a:solidFill>
                  <a:srgbClr val="000000"/>
                </a:solidFill>
                <a:ea typeface="Roboto"/>
                <a:sym typeface="Roboto"/>
              </a:rPr>
              <a:t>neue</a:t>
            </a:r>
            <a:r>
              <a:rPr lang="en-US" sz="2400" dirty="0">
                <a:solidFill>
                  <a:srgbClr val="000000"/>
                </a:solidFill>
                <a:ea typeface="Roboto"/>
                <a:sym typeface="Roboto"/>
              </a:rPr>
              <a:t> </a:t>
            </a:r>
            <a:r>
              <a:rPr lang="en-US" sz="2400" dirty="0" err="1">
                <a:solidFill>
                  <a:srgbClr val="000000"/>
                </a:solidFill>
                <a:ea typeface="Roboto"/>
                <a:sym typeface="Roboto"/>
              </a:rPr>
              <a:t>Strategie</a:t>
            </a:r>
            <a:r>
              <a:rPr lang="en-US" sz="2400" dirty="0">
                <a:solidFill>
                  <a:srgbClr val="000000"/>
                </a:solidFill>
                <a:ea typeface="Roboto"/>
                <a:sym typeface="Roboto"/>
              </a:rPr>
              <a:t> </a:t>
            </a:r>
            <a:r>
              <a:rPr lang="en-US" sz="2400" dirty="0" err="1">
                <a:solidFill>
                  <a:srgbClr val="000000"/>
                </a:solidFill>
                <a:ea typeface="Roboto"/>
                <a:sym typeface="Roboto"/>
              </a:rPr>
              <a:t>entwickeln</a:t>
            </a:r>
            <a:endParaRPr lang="en-US" sz="2400" dirty="0">
              <a:solidFill>
                <a:srgbClr val="000000"/>
              </a:solidFill>
              <a:ea typeface="Roboto"/>
              <a:sym typeface="Roboto"/>
            </a:endParaRPr>
          </a:p>
          <a:p>
            <a:pPr marL="381019" indent="-381019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sz="2400" dirty="0" err="1">
                <a:solidFill>
                  <a:srgbClr val="000000"/>
                </a:solidFill>
                <a:ea typeface="Roboto"/>
                <a:sym typeface="Roboto"/>
              </a:rPr>
              <a:t>Problemsituation</a:t>
            </a:r>
            <a:r>
              <a:rPr lang="en-US" sz="2400" dirty="0">
                <a:solidFill>
                  <a:srgbClr val="000000"/>
                </a:solidFill>
                <a:ea typeface="Roboto"/>
                <a:sym typeface="Roboto"/>
              </a:rPr>
              <a:t> </a:t>
            </a:r>
            <a:r>
              <a:rPr lang="en-US" sz="2400" dirty="0" err="1">
                <a:solidFill>
                  <a:srgbClr val="000000"/>
                </a:solidFill>
                <a:ea typeface="Roboto"/>
                <a:sym typeface="Roboto"/>
              </a:rPr>
              <a:t>darstellen</a:t>
            </a:r>
            <a:endParaRPr lang="en-US" sz="2400" dirty="0">
              <a:solidFill>
                <a:srgbClr val="000000"/>
              </a:solidFill>
              <a:ea typeface="Roboto"/>
              <a:sym typeface="Roboto"/>
            </a:endParaRPr>
          </a:p>
          <a:p>
            <a:pPr marL="381019" indent="-381019">
              <a:lnSpc>
                <a:spcPct val="150000"/>
              </a:lnSpc>
              <a:buFont typeface="Wingdings" panose="05000000000000000000" pitchFamily="2" charset="2"/>
              <a:buChar char="§"/>
            </a:pPr>
            <a:endParaRPr lang="de-DE" sz="2400" dirty="0">
              <a:solidFill>
                <a:srgbClr val="000000"/>
              </a:solidFill>
              <a:ea typeface="Roboto"/>
              <a:cs typeface="Roboto"/>
              <a:sym typeface="Roboto"/>
            </a:endParaRPr>
          </a:p>
          <a:p>
            <a:pPr>
              <a:lnSpc>
                <a:spcPct val="150000"/>
              </a:lnSpc>
            </a:pPr>
            <a:endParaRPr lang="de-DE" sz="2400" dirty="0"/>
          </a:p>
        </p:txBody>
      </p:sp>
      <p:sp>
        <p:nvSpPr>
          <p:cNvPr id="4" name="Titel 3">
            <a:extLst>
              <a:ext uri="{FF2B5EF4-FFF2-40B4-BE49-F238E27FC236}">
                <a16:creationId xmlns:a16="http://schemas.microsoft.com/office/drawing/2014/main" id="{E0E14417-DF40-6ED5-7DE2-6060BC5F03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Im Gespräch</a:t>
            </a:r>
          </a:p>
        </p:txBody>
      </p:sp>
      <p:sp>
        <p:nvSpPr>
          <p:cNvPr id="2" name="Fußzeilenplatzhalter 1">
            <a:extLst>
              <a:ext uri="{FF2B5EF4-FFF2-40B4-BE49-F238E27FC236}">
                <a16:creationId xmlns:a16="http://schemas.microsoft.com/office/drawing/2014/main" id="{F720EE4E-EE8F-A684-E189-ECD36067298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nl-NL"/>
              <a:t>(C) 2026 Antje Wilhelms, IfU GmbH</a:t>
            </a:r>
            <a:endParaRPr lang="en-US"/>
          </a:p>
        </p:txBody>
      </p:sp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B73295C5-3019-E040-65FB-28DA6A3CC6D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12</a:t>
            </a:fld>
            <a:endParaRPr lang="en-US"/>
          </a:p>
        </p:txBody>
      </p:sp>
      <p:sp>
        <p:nvSpPr>
          <p:cNvPr id="12" name="Sprechblase: oval 11">
            <a:extLst>
              <a:ext uri="{FF2B5EF4-FFF2-40B4-BE49-F238E27FC236}">
                <a16:creationId xmlns:a16="http://schemas.microsoft.com/office/drawing/2014/main" id="{3E1D0072-4B42-717F-A9FE-B1E07BFEEA0D}"/>
              </a:ext>
            </a:extLst>
          </p:cNvPr>
          <p:cNvSpPr/>
          <p:nvPr/>
        </p:nvSpPr>
        <p:spPr>
          <a:xfrm>
            <a:off x="5591944" y="558808"/>
            <a:ext cx="4978400" cy="1168400"/>
          </a:xfrm>
          <a:prstGeom prst="wedgeEllipseCallout">
            <a:avLst/>
          </a:prstGeom>
          <a:solidFill>
            <a:schemeClr val="tx2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2400" b="1" dirty="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Wer fragt, führt und lenkt das Gespräch.</a:t>
            </a:r>
          </a:p>
        </p:txBody>
      </p:sp>
    </p:spTree>
    <p:extLst>
      <p:ext uri="{BB962C8B-B14F-4D97-AF65-F5344CB8AC3E}">
        <p14:creationId xmlns:p14="http://schemas.microsoft.com/office/powerpoint/2010/main" val="186964334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39CB32C-6783-32DE-5FE0-A29224C4A29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Inhaltsplatzhalter 4">
            <a:extLst>
              <a:ext uri="{FF2B5EF4-FFF2-40B4-BE49-F238E27FC236}">
                <a16:creationId xmlns:a16="http://schemas.microsoft.com/office/drawing/2014/main" id="{7FABF8C3-1439-AE00-C4CC-2D1B2CC8903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de-DE" sz="2400" b="1" dirty="0">
                <a:solidFill>
                  <a:srgbClr val="000000"/>
                </a:solidFill>
                <a:ea typeface="Roboto"/>
                <a:cs typeface="Roboto"/>
                <a:sym typeface="Roboto"/>
              </a:rPr>
              <a:t>Gemeinsame Herleitung der Kosten:</a:t>
            </a:r>
          </a:p>
          <a:p>
            <a:pPr marL="381019" indent="-381019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de-DE" sz="2400" dirty="0">
                <a:solidFill>
                  <a:srgbClr val="000000"/>
                </a:solidFill>
                <a:ea typeface="Roboto"/>
                <a:cs typeface="Roboto"/>
                <a:sym typeface="Roboto"/>
              </a:rPr>
              <a:t>Monatskosten AG: ca. 4.000 € </a:t>
            </a:r>
            <a:r>
              <a:rPr lang="de-DE" sz="2400" dirty="0">
                <a:solidFill>
                  <a:srgbClr val="000000"/>
                </a:solidFill>
                <a:ea typeface="Roboto"/>
                <a:cs typeface="Roboto"/>
                <a:sym typeface="Wingdings" panose="05000000000000000000" pitchFamily="2" charset="2"/>
              </a:rPr>
              <a:t> </a:t>
            </a:r>
            <a:r>
              <a:rPr lang="de-DE" sz="2400" dirty="0">
                <a:solidFill>
                  <a:srgbClr val="000000"/>
                </a:solidFill>
                <a:ea typeface="Roboto"/>
                <a:cs typeface="Roboto"/>
                <a:sym typeface="Roboto"/>
              </a:rPr>
              <a:t>Gesamtkosten (13 Monate): ca. 52.000 €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de-DE" sz="2400" dirty="0">
                <a:solidFill>
                  <a:srgbClr val="000000"/>
                </a:solidFill>
                <a:ea typeface="Roboto"/>
                <a:cs typeface="Roboto"/>
                <a:sym typeface="Roboto"/>
              </a:rPr>
              <a:t>abzüglich:</a:t>
            </a:r>
          </a:p>
          <a:p>
            <a:pPr marL="381019" indent="-381019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de-DE" sz="2400" dirty="0">
                <a:solidFill>
                  <a:srgbClr val="000000"/>
                </a:solidFill>
                <a:ea typeface="Roboto"/>
                <a:cs typeface="Roboto"/>
                <a:sym typeface="Roboto"/>
              </a:rPr>
              <a:t>6 Monate Krankheit → ca. 24.000 €</a:t>
            </a:r>
          </a:p>
          <a:p>
            <a:pPr marL="381019" indent="-381019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de-DE" sz="2400" dirty="0">
                <a:solidFill>
                  <a:srgbClr val="000000"/>
                </a:solidFill>
                <a:ea typeface="Roboto"/>
                <a:cs typeface="Roboto"/>
                <a:sym typeface="Roboto"/>
              </a:rPr>
              <a:t>1,5 Monate Urlaub → ca. 6.000 €</a:t>
            </a:r>
          </a:p>
          <a:p>
            <a:pPr marL="381019" indent="-381019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de-DE" sz="2400" dirty="0">
                <a:solidFill>
                  <a:srgbClr val="000000"/>
                </a:solidFill>
                <a:ea typeface="Roboto"/>
                <a:cs typeface="Roboto"/>
                <a:sym typeface="Roboto"/>
              </a:rPr>
              <a:t>10 Tage Kind krank → ca. 2.000 €</a:t>
            </a:r>
          </a:p>
          <a:p>
            <a:pPr marL="381019" indent="-381019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de-DE" sz="2400" b="1" dirty="0">
                <a:solidFill>
                  <a:srgbClr val="000000"/>
                </a:solidFill>
                <a:ea typeface="Roboto"/>
                <a:cs typeface="Roboto"/>
                <a:sym typeface="Roboto"/>
              </a:rPr>
              <a:t>Effektiv produktiver Gegenwert: ca. 20.000 €</a:t>
            </a:r>
          </a:p>
          <a:p>
            <a:pPr marL="381019" indent="-381019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de-DE" sz="2400" i="1" dirty="0">
                <a:solidFill>
                  <a:srgbClr val="000000"/>
                </a:solidFill>
                <a:ea typeface="Roboto"/>
                <a:cs typeface="Roboto"/>
                <a:sym typeface="Roboto"/>
              </a:rPr>
              <a:t>Alternative benennen: Ersatz durch zuverlässigeren Mitarbeiter</a:t>
            </a:r>
          </a:p>
          <a:p>
            <a:pPr marL="381019" indent="-381019">
              <a:lnSpc>
                <a:spcPct val="150000"/>
              </a:lnSpc>
              <a:buFont typeface="Wingdings" panose="05000000000000000000" pitchFamily="2" charset="2"/>
              <a:buChar char="§"/>
            </a:pPr>
            <a:endParaRPr lang="de-DE" sz="2400" dirty="0">
              <a:solidFill>
                <a:srgbClr val="000000"/>
              </a:solidFill>
              <a:ea typeface="Roboto"/>
              <a:cs typeface="Roboto"/>
              <a:sym typeface="Roboto"/>
            </a:endParaRPr>
          </a:p>
          <a:p>
            <a:pPr>
              <a:lnSpc>
                <a:spcPct val="150000"/>
              </a:lnSpc>
            </a:pPr>
            <a:endParaRPr lang="de-DE" sz="2400" dirty="0"/>
          </a:p>
        </p:txBody>
      </p:sp>
      <p:sp>
        <p:nvSpPr>
          <p:cNvPr id="4" name="Titel 3">
            <a:extLst>
              <a:ext uri="{FF2B5EF4-FFF2-40B4-BE49-F238E27FC236}">
                <a16:creationId xmlns:a16="http://schemas.microsoft.com/office/drawing/2014/main" id="{64D343B4-7C84-6CB0-B92B-2031664CC4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r>
              <a:rPr lang="de-DE" dirty="0">
                <a:solidFill>
                  <a:srgbClr val="000000"/>
                </a:solidFill>
                <a:ea typeface="Roboto"/>
                <a:cs typeface="Roboto"/>
                <a:sym typeface="Roboto"/>
              </a:rPr>
              <a:t>Wirtschaftliche Transparenz</a:t>
            </a:r>
          </a:p>
        </p:txBody>
      </p:sp>
      <p:sp>
        <p:nvSpPr>
          <p:cNvPr id="2" name="Fußzeilenplatzhalter 1">
            <a:extLst>
              <a:ext uri="{FF2B5EF4-FFF2-40B4-BE49-F238E27FC236}">
                <a16:creationId xmlns:a16="http://schemas.microsoft.com/office/drawing/2014/main" id="{3F94D8ED-F8E5-D0D7-F1CA-E5E5B7C9570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nl-NL"/>
              <a:t>(C) 2026 Antje Wilhelms, IfU GmbH</a:t>
            </a:r>
            <a:endParaRPr lang="en-US"/>
          </a:p>
        </p:txBody>
      </p:sp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6E4B762D-2CF1-B04E-61B7-81CF1BBB4AB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13</a:t>
            </a:fld>
            <a:endParaRPr lang="en-US"/>
          </a:p>
        </p:txBody>
      </p:sp>
      <p:sp>
        <p:nvSpPr>
          <p:cNvPr id="8" name="Rechteck 7">
            <a:extLst>
              <a:ext uri="{FF2B5EF4-FFF2-40B4-BE49-F238E27FC236}">
                <a16:creationId xmlns:a16="http://schemas.microsoft.com/office/drawing/2014/main" id="{666115B5-8558-2506-503C-4FA39C0EE733}"/>
              </a:ext>
            </a:extLst>
          </p:cNvPr>
          <p:cNvSpPr/>
          <p:nvPr/>
        </p:nvSpPr>
        <p:spPr>
          <a:xfrm rot="1608440">
            <a:off x="9517068" y="538208"/>
            <a:ext cx="260680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de-DE" sz="5400" b="1" cap="none" spc="0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BEISPIEL</a:t>
            </a:r>
          </a:p>
        </p:txBody>
      </p:sp>
    </p:spTree>
    <p:extLst>
      <p:ext uri="{BB962C8B-B14F-4D97-AF65-F5344CB8AC3E}">
        <p14:creationId xmlns:p14="http://schemas.microsoft.com/office/powerpoint/2010/main" val="252410003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Inhaltsplatzhalter 4">
            <a:extLst>
              <a:ext uri="{FF2B5EF4-FFF2-40B4-BE49-F238E27FC236}">
                <a16:creationId xmlns:a16="http://schemas.microsoft.com/office/drawing/2014/main" id="{7A7EB024-405E-8CAB-3287-7258B7D7198D}"/>
              </a:ext>
            </a:extLst>
          </p:cNvPr>
          <p:cNvSpPr>
            <a:spLocks noGrp="1"/>
          </p:cNvSpPr>
          <p:nvPr>
            <p:ph idx="13"/>
          </p:nvPr>
        </p:nvSpPr>
        <p:spPr/>
        <p:txBody>
          <a:bodyPr>
            <a:normAutofit/>
          </a:bodyPr>
          <a:lstStyle/>
          <a:p>
            <a:r>
              <a:rPr lang="en-US" sz="2400" dirty="0" err="1">
                <a:ea typeface="HK Grotesk"/>
                <a:cs typeface="HK Grotesk"/>
                <a:sym typeface="HK Grotesk"/>
              </a:rPr>
              <a:t>klare</a:t>
            </a:r>
            <a:r>
              <a:rPr lang="en-US" sz="2400" dirty="0">
                <a:ea typeface="HK Grotesk"/>
                <a:cs typeface="HK Grotesk"/>
                <a:sym typeface="HK Grotesk"/>
              </a:rPr>
              <a:t> </a:t>
            </a:r>
            <a:r>
              <a:rPr lang="en-US" sz="2400" dirty="0" err="1">
                <a:ea typeface="HK Grotesk Bold"/>
                <a:cs typeface="HK Grotesk Bold"/>
                <a:sym typeface="HK Grotesk Bold"/>
              </a:rPr>
              <a:t>Erwartungen</a:t>
            </a:r>
            <a:r>
              <a:rPr lang="en-US" sz="2400" dirty="0">
                <a:ea typeface="HK Grotesk"/>
                <a:cs typeface="HK Grotesk"/>
                <a:sym typeface="HK Grotesk"/>
              </a:rPr>
              <a:t> </a:t>
            </a:r>
            <a:r>
              <a:rPr lang="en-US" sz="2400" dirty="0" err="1">
                <a:ea typeface="HK Grotesk"/>
                <a:cs typeface="HK Grotesk"/>
                <a:sym typeface="HK Grotesk"/>
              </a:rPr>
              <a:t>formulieren</a:t>
            </a:r>
            <a:r>
              <a:rPr lang="en-US" sz="2400" dirty="0">
                <a:ea typeface="HK Grotesk"/>
                <a:cs typeface="HK Grotesk"/>
                <a:sym typeface="HK Grotesk"/>
              </a:rPr>
              <a:t> </a:t>
            </a:r>
          </a:p>
          <a:p>
            <a:r>
              <a:rPr lang="en-US" sz="2400" dirty="0" err="1">
                <a:ea typeface="HK Grotesk"/>
                <a:cs typeface="HK Grotesk"/>
                <a:sym typeface="HK Grotesk"/>
              </a:rPr>
              <a:t>Bedingungen</a:t>
            </a:r>
            <a:r>
              <a:rPr lang="en-US" sz="2400" dirty="0">
                <a:ea typeface="HK Grotesk"/>
                <a:cs typeface="HK Grotesk"/>
                <a:sym typeface="HK Grotesk"/>
              </a:rPr>
              <a:t> </a:t>
            </a:r>
            <a:r>
              <a:rPr lang="en-US" sz="2400" dirty="0" err="1">
                <a:ea typeface="HK Grotesk"/>
                <a:cs typeface="HK Grotesk"/>
                <a:sym typeface="HK Grotesk"/>
              </a:rPr>
              <a:t>deutlich</a:t>
            </a:r>
            <a:r>
              <a:rPr lang="en-US" sz="2400" dirty="0">
                <a:ea typeface="HK Grotesk"/>
                <a:cs typeface="HK Grotesk"/>
                <a:sym typeface="HK Grotesk"/>
              </a:rPr>
              <a:t> </a:t>
            </a:r>
            <a:r>
              <a:rPr lang="en-US" sz="2400" dirty="0" err="1">
                <a:ea typeface="HK Grotesk"/>
                <a:cs typeface="HK Grotesk"/>
                <a:sym typeface="HK Grotesk"/>
              </a:rPr>
              <a:t>herausstellen</a:t>
            </a:r>
            <a:endParaRPr lang="de-DE" sz="2400" dirty="0"/>
          </a:p>
        </p:txBody>
      </p:sp>
      <p:sp>
        <p:nvSpPr>
          <p:cNvPr id="4" name="Titel 3">
            <a:extLst>
              <a:ext uri="{FF2B5EF4-FFF2-40B4-BE49-F238E27FC236}">
                <a16:creationId xmlns:a16="http://schemas.microsoft.com/office/drawing/2014/main" id="{98E1B536-3506-711C-FB09-E15CFE4C13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>
                <a:latin typeface="Gilda Display"/>
                <a:ea typeface="Gilda Display"/>
                <a:cs typeface="Gilda Display"/>
                <a:sym typeface="Gilda Display"/>
              </a:rPr>
              <a:t>Gesprächsziel</a:t>
            </a:r>
            <a:r>
              <a:rPr lang="en-US" dirty="0">
                <a:latin typeface="Gilda Display"/>
                <a:ea typeface="Gilda Display"/>
                <a:cs typeface="Gilda Display"/>
                <a:sym typeface="Gilda Display"/>
              </a:rPr>
              <a:t>: „Ja, </a:t>
            </a:r>
            <a:r>
              <a:rPr lang="en-US" dirty="0" err="1">
                <a:latin typeface="Gilda Display"/>
                <a:ea typeface="Gilda Display"/>
                <a:cs typeface="Gilda Display"/>
                <a:sym typeface="Gilda Display"/>
              </a:rPr>
              <a:t>zu</a:t>
            </a:r>
            <a:r>
              <a:rPr lang="en-US" dirty="0">
                <a:latin typeface="Gilda Display"/>
                <a:ea typeface="Gilda Display"/>
                <a:cs typeface="Gilda Display"/>
                <a:sym typeface="Gilda Display"/>
              </a:rPr>
              <a:t> </a:t>
            </a:r>
            <a:r>
              <a:rPr lang="en-US" dirty="0" err="1">
                <a:latin typeface="Gilda Display"/>
                <a:ea typeface="Gilda Display"/>
                <a:cs typeface="Gilda Display"/>
                <a:sym typeface="Gilda Display"/>
              </a:rPr>
              <a:t>meinen</a:t>
            </a:r>
            <a:r>
              <a:rPr lang="en-US" dirty="0">
                <a:latin typeface="Gilda Display"/>
                <a:ea typeface="Gilda Display"/>
                <a:cs typeface="Gilda Display"/>
                <a:sym typeface="Gilda Display"/>
              </a:rPr>
              <a:t> </a:t>
            </a:r>
            <a:r>
              <a:rPr lang="en-US" dirty="0" err="1">
                <a:latin typeface="Gilda Display"/>
                <a:ea typeface="Gilda Display"/>
                <a:cs typeface="Gilda Display"/>
                <a:sym typeface="Gilda Display"/>
              </a:rPr>
              <a:t>Bedingungen</a:t>
            </a:r>
            <a:r>
              <a:rPr lang="en-US" dirty="0">
                <a:latin typeface="Gilda Display"/>
                <a:ea typeface="Gilda Display"/>
                <a:cs typeface="Gilda Display"/>
                <a:sym typeface="Gilda Display"/>
              </a:rPr>
              <a:t>“</a:t>
            </a:r>
            <a:endParaRPr lang="de-DE" dirty="0"/>
          </a:p>
        </p:txBody>
      </p:sp>
      <p:sp>
        <p:nvSpPr>
          <p:cNvPr id="10" name="Textplatzhalter 9">
            <a:extLst>
              <a:ext uri="{FF2B5EF4-FFF2-40B4-BE49-F238E27FC236}">
                <a16:creationId xmlns:a16="http://schemas.microsoft.com/office/drawing/2014/main" id="{01EBA014-2D2A-31EE-424B-2AE3832A304B}"/>
              </a:ext>
            </a:extLst>
          </p:cNvPr>
          <p:cNvSpPr>
            <a:spLocks noGrp="1"/>
          </p:cNvSpPr>
          <p:nvPr>
            <p:ph type="body" idx="15"/>
          </p:nvPr>
        </p:nvSpPr>
        <p:spPr/>
        <p:txBody>
          <a:bodyPr>
            <a:normAutofit/>
          </a:bodyPr>
          <a:lstStyle/>
          <a:p>
            <a:r>
              <a:rPr lang="de-DE" sz="2800" dirty="0"/>
              <a:t>Konsequenzen</a:t>
            </a:r>
          </a:p>
        </p:txBody>
      </p:sp>
      <p:sp>
        <p:nvSpPr>
          <p:cNvPr id="2" name="Fußzeilenplatzhalter 1">
            <a:extLst>
              <a:ext uri="{FF2B5EF4-FFF2-40B4-BE49-F238E27FC236}">
                <a16:creationId xmlns:a16="http://schemas.microsoft.com/office/drawing/2014/main" id="{9FB2F035-FA0B-2CF2-5D09-228911DC805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nl-NL"/>
              <a:t>(C) 2026 Antje Wilhelms, IfU GmbH</a:t>
            </a:r>
            <a:endParaRPr lang="en-US"/>
          </a:p>
        </p:txBody>
      </p:sp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4A788083-2BC5-BBA2-E3E0-4568107937F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14</a:t>
            </a:fld>
            <a:endParaRPr lang="en-US"/>
          </a:p>
        </p:txBody>
      </p:sp>
      <p:sp>
        <p:nvSpPr>
          <p:cNvPr id="9" name="Textplatzhalter 8">
            <a:extLst>
              <a:ext uri="{FF2B5EF4-FFF2-40B4-BE49-F238E27FC236}">
                <a16:creationId xmlns:a16="http://schemas.microsoft.com/office/drawing/2014/main" id="{3D1C39EE-FA18-30BB-1702-12281698E55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de-DE" sz="2800" dirty="0"/>
              <a:t>Erwartungen</a:t>
            </a:r>
          </a:p>
        </p:txBody>
      </p:sp>
      <p:sp>
        <p:nvSpPr>
          <p:cNvPr id="6" name="Inhaltsplatzhalter 5">
            <a:extLst>
              <a:ext uri="{FF2B5EF4-FFF2-40B4-BE49-F238E27FC236}">
                <a16:creationId xmlns:a16="http://schemas.microsoft.com/office/drawing/2014/main" id="{1E620B01-58AC-DDE5-E70A-949CB921B830}"/>
              </a:ext>
            </a:extLst>
          </p:cNvPr>
          <p:cNvSpPr>
            <a:spLocks noGrp="1"/>
          </p:cNvSpPr>
          <p:nvPr>
            <p:ph idx="14"/>
          </p:nvPr>
        </p:nvSpPr>
        <p:spPr/>
        <p:txBody>
          <a:bodyPr>
            <a:normAutofit/>
          </a:bodyPr>
          <a:lstStyle/>
          <a:p>
            <a:r>
              <a:rPr lang="en-US" sz="2400" dirty="0" err="1">
                <a:ea typeface="HK Grotesk Bold"/>
                <a:cs typeface="HK Grotesk Bold"/>
                <a:sym typeface="HK Grotesk Bold"/>
              </a:rPr>
              <a:t>Konsequenzen</a:t>
            </a:r>
            <a:r>
              <a:rPr lang="en-US" sz="2400" dirty="0">
                <a:ea typeface="HK Grotesk Bold"/>
                <a:cs typeface="HK Grotesk Bold"/>
                <a:sym typeface="HK Grotesk Bold"/>
              </a:rPr>
              <a:t> </a:t>
            </a:r>
            <a:r>
              <a:rPr lang="en-US" sz="2400" dirty="0" err="1">
                <a:ea typeface="HK Grotesk Bold"/>
                <a:cs typeface="HK Grotesk Bold"/>
                <a:sym typeface="HK Grotesk Bold"/>
              </a:rPr>
              <a:t>ohne</a:t>
            </a:r>
            <a:r>
              <a:rPr lang="en-US" sz="2400" dirty="0">
                <a:ea typeface="HK Grotesk Bold"/>
                <a:cs typeface="HK Grotesk Bold"/>
                <a:sym typeface="HK Grotesk Bold"/>
              </a:rPr>
              <a:t> </a:t>
            </a:r>
            <a:r>
              <a:rPr lang="en-US" sz="2400" dirty="0" err="1">
                <a:ea typeface="HK Grotesk Bold"/>
                <a:cs typeface="HK Grotesk Bold"/>
                <a:sym typeface="HK Grotesk Bold"/>
              </a:rPr>
              <a:t>Verwässerung</a:t>
            </a:r>
            <a:r>
              <a:rPr lang="en-US" sz="2400" dirty="0">
                <a:ea typeface="HK Grotesk"/>
                <a:cs typeface="HK Grotesk"/>
                <a:sym typeface="HK Grotesk"/>
              </a:rPr>
              <a:t> </a:t>
            </a:r>
            <a:r>
              <a:rPr lang="en-US" sz="2400" dirty="0" err="1">
                <a:ea typeface="HK Grotesk"/>
                <a:cs typeface="HK Grotesk"/>
                <a:sym typeface="HK Grotesk"/>
              </a:rPr>
              <a:t>durchsetzen</a:t>
            </a:r>
            <a:endParaRPr lang="en-US" sz="2400" dirty="0">
              <a:ea typeface="HK Grotesk"/>
              <a:cs typeface="HK Grotesk"/>
              <a:sym typeface="HK Grotesk"/>
            </a:endParaRPr>
          </a:p>
          <a:p>
            <a:endParaRPr lang="de-DE" sz="2400" dirty="0"/>
          </a:p>
        </p:txBody>
      </p:sp>
    </p:spTree>
    <p:extLst>
      <p:ext uri="{BB962C8B-B14F-4D97-AF65-F5344CB8AC3E}">
        <p14:creationId xmlns:p14="http://schemas.microsoft.com/office/powerpoint/2010/main" val="89563081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6752083" y="336605"/>
            <a:ext cx="4684924" cy="4579513"/>
          </a:xfrm>
          <a:custGeom>
            <a:avLst/>
            <a:gdLst/>
            <a:ahLst/>
            <a:cxnLst/>
            <a:rect l="l" t="t" r="r" b="b"/>
            <a:pathLst>
              <a:path w="7027386" h="6869270">
                <a:moveTo>
                  <a:pt x="0" y="0"/>
                </a:moveTo>
                <a:lnTo>
                  <a:pt x="7027386" y="0"/>
                </a:lnTo>
                <a:lnTo>
                  <a:pt x="7027386" y="6869270"/>
                </a:lnTo>
                <a:lnTo>
                  <a:pt x="0" y="686927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  <p:grpSp>
        <p:nvGrpSpPr>
          <p:cNvPr id="3" name="Group 3"/>
          <p:cNvGrpSpPr/>
          <p:nvPr/>
        </p:nvGrpSpPr>
        <p:grpSpPr>
          <a:xfrm>
            <a:off x="9586797" y="6108233"/>
            <a:ext cx="1919403" cy="374261"/>
            <a:chOff x="0" y="0"/>
            <a:chExt cx="2084229" cy="406400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2084229" cy="406400"/>
            </a:xfrm>
            <a:custGeom>
              <a:avLst/>
              <a:gdLst/>
              <a:ahLst/>
              <a:cxnLst/>
              <a:rect l="l" t="t" r="r" b="b"/>
              <a:pathLst>
                <a:path w="2084229" h="406400">
                  <a:moveTo>
                    <a:pt x="1881029" y="0"/>
                  </a:moveTo>
                  <a:cubicBezTo>
                    <a:pt x="1993254" y="0"/>
                    <a:pt x="2084229" y="90976"/>
                    <a:pt x="2084229" y="203200"/>
                  </a:cubicBezTo>
                  <a:cubicBezTo>
                    <a:pt x="2084229" y="315424"/>
                    <a:pt x="1993254" y="406400"/>
                    <a:pt x="1881029" y="406400"/>
                  </a:cubicBezTo>
                  <a:lnTo>
                    <a:pt x="203200" y="406400"/>
                  </a:lnTo>
                  <a:cubicBezTo>
                    <a:pt x="90976" y="406400"/>
                    <a:pt x="0" y="315424"/>
                    <a:pt x="0" y="203200"/>
                  </a:cubicBezTo>
                  <a:cubicBezTo>
                    <a:pt x="0" y="90976"/>
                    <a:pt x="90976" y="0"/>
                    <a:pt x="203200" y="0"/>
                  </a:cubicBezTo>
                  <a:close/>
                </a:path>
              </a:pathLst>
            </a:custGeom>
            <a:solidFill>
              <a:srgbClr val="F1F1E9"/>
            </a:solidFill>
            <a:ln w="19050" cap="sq">
              <a:solidFill>
                <a:srgbClr val="000000"/>
              </a:solidFill>
              <a:prstDash val="solid"/>
              <a:miter/>
            </a:ln>
          </p:spPr>
        </p:sp>
        <p:sp>
          <p:nvSpPr>
            <p:cNvPr id="5" name="TextBox 5"/>
            <p:cNvSpPr txBox="1"/>
            <p:nvPr/>
          </p:nvSpPr>
          <p:spPr>
            <a:xfrm>
              <a:off x="0" y="-47625"/>
              <a:ext cx="2084229" cy="454025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>
                <a:lnSpc>
                  <a:spcPts val="1953"/>
                </a:lnSpc>
              </a:pPr>
              <a:r>
                <a:rPr lang="en-US" sz="1395" b="1" dirty="0">
                  <a:solidFill>
                    <a:srgbClr val="000000"/>
                  </a:solidFill>
                  <a:latin typeface="Roboto Bold"/>
                  <a:ea typeface="Roboto Bold"/>
                  <a:cs typeface="Roboto Bold"/>
                  <a:sym typeface="Roboto Bold"/>
                </a:rPr>
                <a:t>Antje Wilhelms</a:t>
              </a:r>
            </a:p>
          </p:txBody>
        </p:sp>
      </p:grpSp>
      <p:sp>
        <p:nvSpPr>
          <p:cNvPr id="6" name="AutoShape 6"/>
          <p:cNvSpPr/>
          <p:nvPr/>
        </p:nvSpPr>
        <p:spPr>
          <a:xfrm>
            <a:off x="487168" y="1241785"/>
            <a:ext cx="1255293" cy="0"/>
          </a:xfrm>
          <a:prstGeom prst="line">
            <a:avLst/>
          </a:prstGeom>
          <a:ln w="38100" cap="flat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7" name="Freeform 7"/>
          <p:cNvSpPr/>
          <p:nvPr/>
        </p:nvSpPr>
        <p:spPr>
          <a:xfrm>
            <a:off x="487168" y="5295135"/>
            <a:ext cx="249767" cy="249767"/>
          </a:xfrm>
          <a:custGeom>
            <a:avLst/>
            <a:gdLst/>
            <a:ahLst/>
            <a:cxnLst/>
            <a:rect l="l" t="t" r="r" b="b"/>
            <a:pathLst>
              <a:path w="374650" h="374650">
                <a:moveTo>
                  <a:pt x="0" y="0"/>
                </a:moveTo>
                <a:lnTo>
                  <a:pt x="374650" y="0"/>
                </a:lnTo>
                <a:lnTo>
                  <a:pt x="374650" y="374649"/>
                </a:lnTo>
                <a:lnTo>
                  <a:pt x="0" y="374649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8" name="Freeform 8"/>
          <p:cNvSpPr/>
          <p:nvPr/>
        </p:nvSpPr>
        <p:spPr>
          <a:xfrm>
            <a:off x="500505" y="5625335"/>
            <a:ext cx="236430" cy="236430"/>
          </a:xfrm>
          <a:custGeom>
            <a:avLst/>
            <a:gdLst/>
            <a:ahLst/>
            <a:cxnLst/>
            <a:rect l="l" t="t" r="r" b="b"/>
            <a:pathLst>
              <a:path w="354645" h="354645">
                <a:moveTo>
                  <a:pt x="0" y="0"/>
                </a:moveTo>
                <a:lnTo>
                  <a:pt x="354645" y="0"/>
                </a:lnTo>
                <a:lnTo>
                  <a:pt x="354645" y="354646"/>
                </a:lnTo>
                <a:lnTo>
                  <a:pt x="0" y="354646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9" name="TextBox 9"/>
          <p:cNvSpPr txBox="1"/>
          <p:nvPr/>
        </p:nvSpPr>
        <p:spPr>
          <a:xfrm>
            <a:off x="487168" y="2286720"/>
            <a:ext cx="6323180" cy="135934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5324"/>
              </a:lnSpc>
            </a:pPr>
            <a:r>
              <a:rPr lang="en-US" sz="4670" b="1">
                <a:solidFill>
                  <a:srgbClr val="000000"/>
                </a:solidFill>
                <a:latin typeface="Libre Baskerville Bold"/>
                <a:ea typeface="Libre Baskerville Bold"/>
                <a:cs typeface="Libre Baskerville Bold"/>
                <a:sym typeface="Libre Baskerville Bold"/>
              </a:rPr>
              <a:t>Fazit: Gute Führung</a:t>
            </a:r>
          </a:p>
          <a:p>
            <a:pPr>
              <a:lnSpc>
                <a:spcPts val="5324"/>
              </a:lnSpc>
            </a:pPr>
            <a:r>
              <a:rPr lang="en-US" sz="4670" b="1">
                <a:solidFill>
                  <a:srgbClr val="000000"/>
                </a:solidFill>
                <a:latin typeface="Libre Baskerville Bold"/>
                <a:ea typeface="Libre Baskerville Bold"/>
                <a:cs typeface="Libre Baskerville Bold"/>
                <a:sym typeface="Libre Baskerville Bold"/>
              </a:rPr>
              <a:t>beginnt bei dir.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487168" y="4776038"/>
            <a:ext cx="3088552" cy="23307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1953"/>
              </a:lnSpc>
            </a:pPr>
            <a:r>
              <a:rPr lang="en-US" sz="1395" b="1" dirty="0" err="1">
                <a:solidFill>
                  <a:srgbClr val="000000"/>
                </a:solidFill>
                <a:latin typeface="Roboto Bold"/>
                <a:ea typeface="Roboto Bold"/>
                <a:cs typeface="Roboto Bold"/>
                <a:sym typeface="Roboto Bold"/>
              </a:rPr>
              <a:t>Fragen</a:t>
            </a:r>
            <a:r>
              <a:rPr lang="en-US" sz="1395" b="1" dirty="0">
                <a:solidFill>
                  <a:srgbClr val="000000"/>
                </a:solidFill>
                <a:latin typeface="Roboto Bold"/>
                <a:ea typeface="Roboto Bold"/>
                <a:cs typeface="Roboto Bold"/>
                <a:sym typeface="Roboto Bold"/>
              </a:rPr>
              <a:t> </a:t>
            </a:r>
            <a:r>
              <a:rPr lang="en-US" sz="1395" b="1" dirty="0" err="1">
                <a:solidFill>
                  <a:srgbClr val="000000"/>
                </a:solidFill>
                <a:latin typeface="Roboto Bold"/>
                <a:ea typeface="Roboto Bold"/>
                <a:cs typeface="Roboto Bold"/>
                <a:sym typeface="Roboto Bold"/>
              </a:rPr>
              <a:t>oder</a:t>
            </a:r>
            <a:r>
              <a:rPr lang="en-US" sz="1395" b="1" dirty="0">
                <a:solidFill>
                  <a:srgbClr val="000000"/>
                </a:solidFill>
                <a:latin typeface="Roboto Bold"/>
                <a:ea typeface="Roboto Bold"/>
                <a:cs typeface="Roboto Bold"/>
                <a:sym typeface="Roboto Bold"/>
              </a:rPr>
              <a:t> </a:t>
            </a:r>
            <a:r>
              <a:rPr lang="en-US" sz="1395" b="1" dirty="0" err="1">
                <a:solidFill>
                  <a:srgbClr val="000000"/>
                </a:solidFill>
                <a:latin typeface="Roboto Bold"/>
                <a:ea typeface="Roboto Bold"/>
                <a:cs typeface="Roboto Bold"/>
                <a:sym typeface="Roboto Bold"/>
              </a:rPr>
              <a:t>Austausch</a:t>
            </a:r>
            <a:r>
              <a:rPr lang="en-US" sz="1395" b="1" dirty="0">
                <a:solidFill>
                  <a:srgbClr val="000000"/>
                </a:solidFill>
                <a:latin typeface="Roboto Bold"/>
                <a:ea typeface="Roboto Bold"/>
                <a:cs typeface="Roboto Bold"/>
                <a:sym typeface="Roboto Bold"/>
              </a:rPr>
              <a:t>?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487169" y="885127"/>
            <a:ext cx="1552563" cy="22166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1865"/>
              </a:lnSpc>
            </a:pPr>
            <a:r>
              <a:rPr lang="en-US" sz="1332" b="1">
                <a:solidFill>
                  <a:srgbClr val="000000"/>
                </a:solidFill>
                <a:latin typeface="Roboto Bold"/>
                <a:ea typeface="Roboto Bold"/>
                <a:cs typeface="Roboto Bold"/>
                <a:sym typeface="Roboto Bold"/>
              </a:rPr>
              <a:t>Führungs-Extrakt</a:t>
            </a:r>
          </a:p>
        </p:txBody>
      </p:sp>
      <p:sp>
        <p:nvSpPr>
          <p:cNvPr id="12" name="TextBox 12"/>
          <p:cNvSpPr txBox="1"/>
          <p:nvPr/>
        </p:nvSpPr>
        <p:spPr>
          <a:xfrm>
            <a:off x="922230" y="5237986"/>
            <a:ext cx="2857789" cy="53848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204"/>
              </a:lnSpc>
            </a:pPr>
            <a:r>
              <a:rPr lang="en-US" sz="1395" dirty="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awi@ifu.de</a:t>
            </a:r>
          </a:p>
          <a:p>
            <a:pPr>
              <a:lnSpc>
                <a:spcPts val="2204"/>
              </a:lnSpc>
            </a:pPr>
            <a:r>
              <a:rPr lang="en-US" sz="1395" dirty="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www.ifu-lichtenau.de</a:t>
            </a:r>
          </a:p>
        </p:txBody>
      </p:sp>
      <p:sp>
        <p:nvSpPr>
          <p:cNvPr id="13" name="Fußzeilenplatzhalter 12">
            <a:extLst>
              <a:ext uri="{FF2B5EF4-FFF2-40B4-BE49-F238E27FC236}">
                <a16:creationId xmlns:a16="http://schemas.microsoft.com/office/drawing/2014/main" id="{C27DF9CB-A4FC-0251-C636-4B6BA48923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(C) 2026 Antje Wilhelms, IfU GmbH</a:t>
            </a:r>
            <a:endParaRPr lang="en-US"/>
          </a:p>
        </p:txBody>
      </p:sp>
      <p:sp>
        <p:nvSpPr>
          <p:cNvPr id="14" name="Foliennummernplatzhalter 13">
            <a:extLst>
              <a:ext uri="{FF2B5EF4-FFF2-40B4-BE49-F238E27FC236}">
                <a16:creationId xmlns:a16="http://schemas.microsoft.com/office/drawing/2014/main" id="{9332B9C8-8F24-5949-0B1B-1FD127EF01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15</a:t>
            </a:fld>
            <a:endParaRPr lang="en-US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74C14BD-2868-F188-FAE0-2C0853CA31F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Grafik 18">
            <a:extLst>
              <a:ext uri="{FF2B5EF4-FFF2-40B4-BE49-F238E27FC236}">
                <a16:creationId xmlns:a16="http://schemas.microsoft.com/office/drawing/2014/main" id="{6F658234-111A-B261-4080-286FE966B855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EFEFD"/>
              </a:clrFrom>
              <a:clrTo>
                <a:srgbClr val="FEFEFD">
                  <a:alpha val="0"/>
                </a:srgbClr>
              </a:clrTo>
            </a:clrChange>
            <a:grayscl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Photocopy/>
                    </a14:imgEffect>
                  </a14:imgLayer>
                </a14:imgProps>
              </a:ext>
            </a:extLst>
          </a:blip>
          <a:srcRect l="9941" t="10640" r="12566" b="22340"/>
          <a:stretch/>
        </p:blipFill>
        <p:spPr>
          <a:xfrm>
            <a:off x="2627240" y="1124744"/>
            <a:ext cx="4323432" cy="5608777"/>
          </a:xfrm>
          <a:prstGeom prst="rect">
            <a:avLst/>
          </a:prstGeom>
        </p:spPr>
      </p:pic>
      <p:sp>
        <p:nvSpPr>
          <p:cNvPr id="25" name="Titel 24">
            <a:extLst>
              <a:ext uri="{FF2B5EF4-FFF2-40B4-BE49-F238E27FC236}">
                <a16:creationId xmlns:a16="http://schemas.microsoft.com/office/drawing/2014/main" id="{F82A6E8C-7F0F-40FD-7A7B-09407A9356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de-DE" dirty="0"/>
              <a:t>IFU Gruppe Standorte</a:t>
            </a:r>
          </a:p>
        </p:txBody>
      </p:sp>
      <p:sp>
        <p:nvSpPr>
          <p:cNvPr id="5" name="Sechseck 4">
            <a:extLst>
              <a:ext uri="{FF2B5EF4-FFF2-40B4-BE49-F238E27FC236}">
                <a16:creationId xmlns:a16="http://schemas.microsoft.com/office/drawing/2014/main" id="{3C583F08-D06C-043F-93C8-A14DFB3204F6}"/>
              </a:ext>
            </a:extLst>
          </p:cNvPr>
          <p:cNvSpPr/>
          <p:nvPr/>
        </p:nvSpPr>
        <p:spPr>
          <a:xfrm>
            <a:off x="6989890" y="883850"/>
            <a:ext cx="2592288" cy="1143000"/>
          </a:xfrm>
          <a:prstGeom prst="hexagon">
            <a:avLst/>
          </a:prstGeom>
          <a:solidFill>
            <a:schemeClr val="bg2"/>
          </a:solidFill>
          <a:ln w="28575">
            <a:solidFill>
              <a:schemeClr val="accent3"/>
            </a:solidFill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2000" b="1" dirty="0">
                <a:solidFill>
                  <a:schemeClr val="tx1"/>
                </a:solidFill>
              </a:rPr>
              <a:t>IfU GmbH </a:t>
            </a:r>
            <a:br>
              <a:rPr lang="de-DE" sz="2000" b="1" dirty="0">
                <a:solidFill>
                  <a:schemeClr val="tx1"/>
                </a:solidFill>
              </a:rPr>
            </a:br>
            <a:r>
              <a:rPr lang="de-DE" sz="1600" b="1" dirty="0">
                <a:solidFill>
                  <a:schemeClr val="tx1"/>
                </a:solidFill>
              </a:rPr>
              <a:t>Privates Institut für Umweltanalysen</a:t>
            </a:r>
            <a:endParaRPr lang="de-DE" sz="2000" b="1" dirty="0">
              <a:solidFill>
                <a:schemeClr val="tx1"/>
              </a:solidFill>
            </a:endParaRPr>
          </a:p>
        </p:txBody>
      </p:sp>
      <p:graphicFrame>
        <p:nvGraphicFramePr>
          <p:cNvPr id="6" name="Inhaltsplatzhalter 26">
            <a:extLst>
              <a:ext uri="{FF2B5EF4-FFF2-40B4-BE49-F238E27FC236}">
                <a16:creationId xmlns:a16="http://schemas.microsoft.com/office/drawing/2014/main" id="{3F8B672C-5D73-E543-60DB-B31ED67989C6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483486586"/>
              </p:ext>
            </p:extLst>
          </p:nvPr>
        </p:nvGraphicFramePr>
        <p:xfrm>
          <a:off x="9553872" y="879244"/>
          <a:ext cx="2986090" cy="835166"/>
        </p:xfrm>
        <a:graphic>
          <a:graphicData uri="http://schemas.openxmlformats.org/drawingml/2006/table">
            <a:tbl>
              <a:tblPr>
                <a:tableStyleId>{C083E6E3-FA7D-4D7B-A595-EF9225AFEA82}</a:tableStyleId>
              </a:tblPr>
              <a:tblGrid>
                <a:gridCol w="298609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538394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622300" algn="l"/>
                          <a:tab pos="1790700" algn="l"/>
                        </a:tabLst>
                        <a:defRPr/>
                      </a:pPr>
                      <a:endParaRPr lang="de-DE" sz="1400" dirty="0">
                        <a:solidFill>
                          <a:schemeClr val="tx1"/>
                        </a:solidFill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622300" algn="l"/>
                          <a:tab pos="1790700" algn="l"/>
                        </a:tabLst>
                        <a:defRPr/>
                      </a:pPr>
                      <a:r>
                        <a:rPr lang="de-DE" sz="1400" dirty="0">
                          <a:solidFill>
                            <a:schemeClr val="tx1"/>
                          </a:solidFill>
                        </a:rPr>
                        <a:t>Umsatz</a:t>
                      </a:r>
                      <a:r>
                        <a:rPr lang="de-DE" sz="1400" kern="1200" dirty="0"/>
                        <a:t>:     5 Mio. €</a:t>
                      </a:r>
                      <a:br>
                        <a:rPr lang="de-DE" sz="1400" kern="1200" dirty="0"/>
                      </a:br>
                      <a:endParaRPr lang="de-DE" sz="1800" dirty="0"/>
                    </a:p>
                  </a:txBody>
                  <a:tcPr marT="45727" marB="45727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8" name="Sechseck 7">
            <a:extLst>
              <a:ext uri="{FF2B5EF4-FFF2-40B4-BE49-F238E27FC236}">
                <a16:creationId xmlns:a16="http://schemas.microsoft.com/office/drawing/2014/main" id="{F0D44ADD-EE5A-E918-8A60-1BAA8D02CDBB}"/>
              </a:ext>
            </a:extLst>
          </p:cNvPr>
          <p:cNvSpPr/>
          <p:nvPr/>
        </p:nvSpPr>
        <p:spPr>
          <a:xfrm>
            <a:off x="9365138" y="1493062"/>
            <a:ext cx="2592288" cy="1143000"/>
          </a:xfrm>
          <a:prstGeom prst="hexagon">
            <a:avLst/>
          </a:prstGeom>
          <a:solidFill>
            <a:schemeClr val="bg2"/>
          </a:solidFill>
          <a:ln w="28575">
            <a:solidFill>
              <a:schemeClr val="accent3"/>
            </a:solidFill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2000" b="1" dirty="0">
                <a:solidFill>
                  <a:schemeClr val="tx1"/>
                </a:solidFill>
              </a:rPr>
              <a:t>IfU </a:t>
            </a:r>
            <a:r>
              <a:rPr lang="de-DE" sz="2000" b="1" dirty="0" err="1">
                <a:solidFill>
                  <a:schemeClr val="tx1"/>
                </a:solidFill>
              </a:rPr>
              <a:t>Diagnostic</a:t>
            </a:r>
            <a:r>
              <a:rPr lang="de-DE" sz="2000" b="1" dirty="0">
                <a:solidFill>
                  <a:schemeClr val="tx1"/>
                </a:solidFill>
              </a:rPr>
              <a:t> Systems GmbH</a:t>
            </a:r>
          </a:p>
        </p:txBody>
      </p:sp>
      <p:sp>
        <p:nvSpPr>
          <p:cNvPr id="9" name="Sechseck 8">
            <a:extLst>
              <a:ext uri="{FF2B5EF4-FFF2-40B4-BE49-F238E27FC236}">
                <a16:creationId xmlns:a16="http://schemas.microsoft.com/office/drawing/2014/main" id="{288A4C48-EBDD-68C0-2199-4D479B38A3F5}"/>
              </a:ext>
            </a:extLst>
          </p:cNvPr>
          <p:cNvSpPr/>
          <p:nvPr/>
        </p:nvSpPr>
        <p:spPr>
          <a:xfrm>
            <a:off x="134954" y="2207292"/>
            <a:ext cx="2592288" cy="1143000"/>
          </a:xfrm>
          <a:prstGeom prst="hexagon">
            <a:avLst/>
          </a:prstGeom>
          <a:solidFill>
            <a:schemeClr val="bg2"/>
          </a:solidFill>
          <a:ln w="28575">
            <a:solidFill>
              <a:srgbClr val="082B4F"/>
            </a:solidFill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2000" b="1" dirty="0">
                <a:solidFill>
                  <a:srgbClr val="082B4F"/>
                </a:solidFill>
              </a:rPr>
              <a:t>A. W. Naht GmbH</a:t>
            </a:r>
            <a:br>
              <a:rPr lang="de-DE" sz="2000" b="1" dirty="0">
                <a:solidFill>
                  <a:srgbClr val="082B4F"/>
                </a:solidFill>
              </a:rPr>
            </a:br>
            <a:r>
              <a:rPr lang="de-DE" sz="1400" dirty="0">
                <a:solidFill>
                  <a:schemeClr val="tx1"/>
                </a:solidFill>
              </a:rPr>
              <a:t>Umsatz:  4-5 Mio. €</a:t>
            </a:r>
          </a:p>
        </p:txBody>
      </p:sp>
      <p:sp>
        <p:nvSpPr>
          <p:cNvPr id="10" name="Sechseck 9">
            <a:extLst>
              <a:ext uri="{FF2B5EF4-FFF2-40B4-BE49-F238E27FC236}">
                <a16:creationId xmlns:a16="http://schemas.microsoft.com/office/drawing/2014/main" id="{7403034B-FF66-F86E-7580-9C8F6307548D}"/>
              </a:ext>
            </a:extLst>
          </p:cNvPr>
          <p:cNvSpPr/>
          <p:nvPr/>
        </p:nvSpPr>
        <p:spPr>
          <a:xfrm>
            <a:off x="8487231" y="4066864"/>
            <a:ext cx="2592288" cy="1475816"/>
          </a:xfrm>
          <a:prstGeom prst="hexagon">
            <a:avLst/>
          </a:prstGeom>
          <a:solidFill>
            <a:schemeClr val="bg2"/>
          </a:solidFill>
          <a:ln w="28575">
            <a:solidFill>
              <a:srgbClr val="1A7049"/>
            </a:solidFill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2000" b="1" dirty="0">
              <a:solidFill>
                <a:schemeClr val="tx1"/>
              </a:solidFill>
            </a:endParaRPr>
          </a:p>
          <a:p>
            <a:pPr algn="ctr"/>
            <a:r>
              <a:rPr lang="de-DE" sz="2000" b="1" dirty="0">
                <a:solidFill>
                  <a:srgbClr val="1A7049"/>
                </a:solidFill>
              </a:rPr>
              <a:t>ITS </a:t>
            </a:r>
            <a:r>
              <a:rPr lang="de-DE" sz="2000" b="1" dirty="0" err="1">
                <a:solidFill>
                  <a:srgbClr val="1A7049"/>
                </a:solidFill>
              </a:rPr>
              <a:t>Innovations</a:t>
            </a:r>
            <a:r>
              <a:rPr lang="de-DE" sz="2000" b="1" dirty="0">
                <a:solidFill>
                  <a:srgbClr val="1A7049"/>
                </a:solidFill>
              </a:rPr>
              <a:t> &amp; Technologie Service</a:t>
            </a:r>
          </a:p>
          <a:p>
            <a:pPr algn="ctr"/>
            <a:r>
              <a:rPr lang="de-DE" sz="1400" dirty="0">
                <a:solidFill>
                  <a:schemeClr val="tx1"/>
                </a:solidFill>
              </a:rPr>
              <a:t>Umsatz : 1 Mio. €</a:t>
            </a:r>
          </a:p>
          <a:p>
            <a:pPr algn="ctr"/>
            <a:endParaRPr lang="de-DE" sz="2000" b="1" dirty="0">
              <a:solidFill>
                <a:srgbClr val="1A7049"/>
              </a:solidFill>
            </a:endParaRPr>
          </a:p>
        </p:txBody>
      </p:sp>
      <p:sp>
        <p:nvSpPr>
          <p:cNvPr id="17" name="Freihandform: Form 16">
            <a:extLst>
              <a:ext uri="{FF2B5EF4-FFF2-40B4-BE49-F238E27FC236}">
                <a16:creationId xmlns:a16="http://schemas.microsoft.com/office/drawing/2014/main" id="{5DCE17C0-B6CE-9F5D-4AB7-9CB94F410C85}"/>
              </a:ext>
            </a:extLst>
          </p:cNvPr>
          <p:cNvSpPr/>
          <p:nvPr/>
        </p:nvSpPr>
        <p:spPr>
          <a:xfrm rot="1424475">
            <a:off x="2419241" y="1787956"/>
            <a:ext cx="2247144" cy="1329618"/>
          </a:xfrm>
          <a:custGeom>
            <a:avLst/>
            <a:gdLst>
              <a:gd name="connsiteX0" fmla="*/ 0 w 2484582"/>
              <a:gd name="connsiteY0" fmla="*/ 1413164 h 1413164"/>
              <a:gd name="connsiteX1" fmla="*/ 1025237 w 2484582"/>
              <a:gd name="connsiteY1" fmla="*/ 600364 h 1413164"/>
              <a:gd name="connsiteX2" fmla="*/ 2484582 w 2484582"/>
              <a:gd name="connsiteY2" fmla="*/ 0 h 14131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484582" h="1413164">
                <a:moveTo>
                  <a:pt x="0" y="1413164"/>
                </a:moveTo>
                <a:cubicBezTo>
                  <a:pt x="305570" y="1124527"/>
                  <a:pt x="611140" y="835891"/>
                  <a:pt x="1025237" y="600364"/>
                </a:cubicBezTo>
                <a:cubicBezTo>
                  <a:pt x="1439334" y="364837"/>
                  <a:pt x="1961958" y="182418"/>
                  <a:pt x="2484582" y="0"/>
                </a:cubicBezTo>
              </a:path>
            </a:pathLst>
          </a:custGeom>
          <a:noFill/>
          <a:ln w="38100">
            <a:solidFill>
              <a:srgbClr val="082B4F"/>
            </a:solidFill>
            <a:headEnd type="arrow" w="med" len="med"/>
            <a:tailEnd type="none" w="med" len="me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4" name="Freihandform: Form 23">
            <a:extLst>
              <a:ext uri="{FF2B5EF4-FFF2-40B4-BE49-F238E27FC236}">
                <a16:creationId xmlns:a16="http://schemas.microsoft.com/office/drawing/2014/main" id="{A3AD3393-1CDD-191A-FC0C-59CA56800050}"/>
              </a:ext>
            </a:extLst>
          </p:cNvPr>
          <p:cNvSpPr/>
          <p:nvPr/>
        </p:nvSpPr>
        <p:spPr>
          <a:xfrm>
            <a:off x="6416320" y="3918144"/>
            <a:ext cx="2364509" cy="415428"/>
          </a:xfrm>
          <a:custGeom>
            <a:avLst/>
            <a:gdLst>
              <a:gd name="connsiteX0" fmla="*/ 0 w 2364509"/>
              <a:gd name="connsiteY0" fmla="*/ 18264 h 415428"/>
              <a:gd name="connsiteX1" fmla="*/ 1025237 w 2364509"/>
              <a:gd name="connsiteY1" fmla="*/ 45973 h 415428"/>
              <a:gd name="connsiteX2" fmla="*/ 2364509 w 2364509"/>
              <a:gd name="connsiteY2" fmla="*/ 415428 h 4154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364509" h="415428">
                <a:moveTo>
                  <a:pt x="0" y="18264"/>
                </a:moveTo>
                <a:cubicBezTo>
                  <a:pt x="315576" y="-979"/>
                  <a:pt x="631152" y="-20221"/>
                  <a:pt x="1025237" y="45973"/>
                </a:cubicBezTo>
                <a:cubicBezTo>
                  <a:pt x="1419322" y="112167"/>
                  <a:pt x="1891915" y="263797"/>
                  <a:pt x="2364509" y="415428"/>
                </a:cubicBezTo>
              </a:path>
            </a:pathLst>
          </a:custGeom>
          <a:noFill/>
          <a:ln w="38100">
            <a:solidFill>
              <a:srgbClr val="1A7049"/>
            </a:solidFill>
            <a:headEnd type="none" w="med" len="med"/>
            <a:tailEnd type="arrow" w="med" len="med"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6" name="Freihandform: Form 25">
            <a:extLst>
              <a:ext uri="{FF2B5EF4-FFF2-40B4-BE49-F238E27FC236}">
                <a16:creationId xmlns:a16="http://schemas.microsoft.com/office/drawing/2014/main" id="{E19B5B14-6471-2AAE-DFEE-8153C8F6E091}"/>
              </a:ext>
            </a:extLst>
          </p:cNvPr>
          <p:cNvSpPr/>
          <p:nvPr/>
        </p:nvSpPr>
        <p:spPr>
          <a:xfrm rot="15120819">
            <a:off x="5873908" y="1814551"/>
            <a:ext cx="1560092" cy="2066011"/>
          </a:xfrm>
          <a:custGeom>
            <a:avLst/>
            <a:gdLst>
              <a:gd name="connsiteX0" fmla="*/ 0 w 1256145"/>
              <a:gd name="connsiteY0" fmla="*/ 0 h 2613891"/>
              <a:gd name="connsiteX1" fmla="*/ 868218 w 1256145"/>
              <a:gd name="connsiteY1" fmla="*/ 1330037 h 2613891"/>
              <a:gd name="connsiteX2" fmla="*/ 1256145 w 1256145"/>
              <a:gd name="connsiteY2" fmla="*/ 2613891 h 26138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256145" h="2613891">
                <a:moveTo>
                  <a:pt x="0" y="0"/>
                </a:moveTo>
                <a:cubicBezTo>
                  <a:pt x="329430" y="447194"/>
                  <a:pt x="658861" y="894389"/>
                  <a:pt x="868218" y="1330037"/>
                </a:cubicBezTo>
                <a:cubicBezTo>
                  <a:pt x="1077576" y="1765686"/>
                  <a:pt x="1166860" y="2189788"/>
                  <a:pt x="1256145" y="2613891"/>
                </a:cubicBezTo>
              </a:path>
            </a:pathLst>
          </a:custGeom>
          <a:noFill/>
          <a:ln w="38100">
            <a:solidFill>
              <a:schemeClr val="accent3"/>
            </a:solidFill>
            <a:headEnd type="none" w="med" len="med"/>
            <a:tailEnd type="arrow" w="med" len="med"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8" name="Freihandform: Form 27">
            <a:extLst>
              <a:ext uri="{FF2B5EF4-FFF2-40B4-BE49-F238E27FC236}">
                <a16:creationId xmlns:a16="http://schemas.microsoft.com/office/drawing/2014/main" id="{3803986C-751A-6D0C-4A1F-CF03197595C3}"/>
              </a:ext>
            </a:extLst>
          </p:cNvPr>
          <p:cNvSpPr/>
          <p:nvPr/>
        </p:nvSpPr>
        <p:spPr>
          <a:xfrm rot="6727454" flipV="1">
            <a:off x="6462739" y="1539629"/>
            <a:ext cx="3161630" cy="3367217"/>
          </a:xfrm>
          <a:custGeom>
            <a:avLst/>
            <a:gdLst>
              <a:gd name="connsiteX0" fmla="*/ 1016000 w 1016000"/>
              <a:gd name="connsiteY0" fmla="*/ 0 h 2004291"/>
              <a:gd name="connsiteX1" fmla="*/ 406400 w 1016000"/>
              <a:gd name="connsiteY1" fmla="*/ 794327 h 2004291"/>
              <a:gd name="connsiteX2" fmla="*/ 0 w 1016000"/>
              <a:gd name="connsiteY2" fmla="*/ 2004291 h 20042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016000" h="2004291">
                <a:moveTo>
                  <a:pt x="1016000" y="0"/>
                </a:moveTo>
                <a:cubicBezTo>
                  <a:pt x="795866" y="230139"/>
                  <a:pt x="575733" y="460279"/>
                  <a:pt x="406400" y="794327"/>
                </a:cubicBezTo>
                <a:cubicBezTo>
                  <a:pt x="237067" y="1128375"/>
                  <a:pt x="118533" y="1566333"/>
                  <a:pt x="0" y="2004291"/>
                </a:cubicBezTo>
              </a:path>
            </a:pathLst>
          </a:custGeom>
          <a:noFill/>
          <a:ln w="38100">
            <a:solidFill>
              <a:schemeClr val="accent3"/>
            </a:solidFill>
            <a:headEnd type="none" w="med" len="med"/>
            <a:tailEnd type="arrow" w="med" len="med"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21512" name="Grafik 21511" descr="Marker">
            <a:extLst>
              <a:ext uri="{FF2B5EF4-FFF2-40B4-BE49-F238E27FC236}">
                <a16:creationId xmlns:a16="http://schemas.microsoft.com/office/drawing/2014/main" id="{11319596-D9EF-3021-DF2E-3B6EEB2A33A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4555717" y="1922324"/>
            <a:ext cx="540000" cy="540000"/>
          </a:xfrm>
          <a:prstGeom prst="rect">
            <a:avLst/>
          </a:prstGeom>
        </p:spPr>
      </p:pic>
      <p:sp>
        <p:nvSpPr>
          <p:cNvPr id="21515" name="Sechseck 21514">
            <a:extLst>
              <a:ext uri="{FF2B5EF4-FFF2-40B4-BE49-F238E27FC236}">
                <a16:creationId xmlns:a16="http://schemas.microsoft.com/office/drawing/2014/main" id="{4435428C-D773-7D7F-3632-DF4041657942}"/>
              </a:ext>
            </a:extLst>
          </p:cNvPr>
          <p:cNvSpPr/>
          <p:nvPr/>
        </p:nvSpPr>
        <p:spPr>
          <a:xfrm>
            <a:off x="6540934" y="3748990"/>
            <a:ext cx="1503784" cy="338307"/>
          </a:xfrm>
          <a:prstGeom prst="hexagon">
            <a:avLst/>
          </a:prstGeom>
          <a:solidFill>
            <a:schemeClr val="bg2"/>
          </a:solidFill>
          <a:ln w="28575">
            <a:solidFill>
              <a:srgbClr val="1A7049"/>
            </a:solidFill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2000" b="1" dirty="0">
                <a:solidFill>
                  <a:schemeClr val="tx1"/>
                </a:solidFill>
              </a:rPr>
              <a:t>Dresden</a:t>
            </a:r>
          </a:p>
        </p:txBody>
      </p:sp>
      <p:sp>
        <p:nvSpPr>
          <p:cNvPr id="21516" name="Sechseck 21515">
            <a:extLst>
              <a:ext uri="{FF2B5EF4-FFF2-40B4-BE49-F238E27FC236}">
                <a16:creationId xmlns:a16="http://schemas.microsoft.com/office/drawing/2014/main" id="{84714FAD-B468-84C7-2E13-7FFFFBF12E66}"/>
              </a:ext>
            </a:extLst>
          </p:cNvPr>
          <p:cNvSpPr/>
          <p:nvPr/>
        </p:nvSpPr>
        <p:spPr>
          <a:xfrm>
            <a:off x="3139657" y="2072384"/>
            <a:ext cx="1503784" cy="338307"/>
          </a:xfrm>
          <a:prstGeom prst="hexagon">
            <a:avLst/>
          </a:prstGeom>
          <a:solidFill>
            <a:schemeClr val="bg2"/>
          </a:solidFill>
          <a:ln w="28575">
            <a:solidFill>
              <a:srgbClr val="082B4F"/>
            </a:solidFill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2000" b="1" dirty="0">
                <a:solidFill>
                  <a:schemeClr val="tx1"/>
                </a:solidFill>
              </a:rPr>
              <a:t>Hamburg</a:t>
            </a:r>
          </a:p>
        </p:txBody>
      </p:sp>
      <p:sp>
        <p:nvSpPr>
          <p:cNvPr id="21517" name="Sechseck 21516">
            <a:extLst>
              <a:ext uri="{FF2B5EF4-FFF2-40B4-BE49-F238E27FC236}">
                <a16:creationId xmlns:a16="http://schemas.microsoft.com/office/drawing/2014/main" id="{CCD7F512-D161-0808-5271-1B7550E6A945}"/>
              </a:ext>
            </a:extLst>
          </p:cNvPr>
          <p:cNvSpPr/>
          <p:nvPr/>
        </p:nvSpPr>
        <p:spPr>
          <a:xfrm>
            <a:off x="4180820" y="4040128"/>
            <a:ext cx="1558426" cy="338307"/>
          </a:xfrm>
          <a:prstGeom prst="hexagon">
            <a:avLst/>
          </a:prstGeom>
          <a:solidFill>
            <a:schemeClr val="bg2"/>
          </a:solidFill>
          <a:ln w="28575">
            <a:solidFill>
              <a:schemeClr val="accent3"/>
            </a:solidFill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2000" b="1" dirty="0">
                <a:solidFill>
                  <a:schemeClr val="tx1"/>
                </a:solidFill>
              </a:rPr>
              <a:t>Lichtenau</a:t>
            </a:r>
          </a:p>
        </p:txBody>
      </p:sp>
      <p:pic>
        <p:nvPicPr>
          <p:cNvPr id="21511" name="Grafik 21510" descr="Marker">
            <a:extLst>
              <a:ext uri="{FF2B5EF4-FFF2-40B4-BE49-F238E27FC236}">
                <a16:creationId xmlns:a16="http://schemas.microsoft.com/office/drawing/2014/main" id="{0B30A142-BDB9-3A9B-78C9-44AD8A6C5281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5568683" y="3810134"/>
            <a:ext cx="540000" cy="540000"/>
          </a:xfrm>
          <a:prstGeom prst="rect">
            <a:avLst/>
          </a:prstGeom>
        </p:spPr>
      </p:pic>
      <p:pic>
        <p:nvPicPr>
          <p:cNvPr id="21513" name="Grafik 21512" descr="Marker">
            <a:extLst>
              <a:ext uri="{FF2B5EF4-FFF2-40B4-BE49-F238E27FC236}">
                <a16:creationId xmlns:a16="http://schemas.microsoft.com/office/drawing/2014/main" id="{155860B3-2523-4FCB-F4E7-451B391A5E4C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6096000" y="3592091"/>
            <a:ext cx="540000" cy="540000"/>
          </a:xfrm>
          <a:prstGeom prst="rect">
            <a:avLst/>
          </a:prstGeom>
        </p:spPr>
      </p:pic>
      <p:sp>
        <p:nvSpPr>
          <p:cNvPr id="13" name="Foliennummernplatzhalter 12">
            <a:extLst>
              <a:ext uri="{FF2B5EF4-FFF2-40B4-BE49-F238E27FC236}">
                <a16:creationId xmlns:a16="http://schemas.microsoft.com/office/drawing/2014/main" id="{F8809E1A-4BBD-979A-27D2-66829894B8F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09601" y="6381331"/>
            <a:ext cx="1309936" cy="365125"/>
          </a:xfrm>
        </p:spPr>
        <p:txBody>
          <a:bodyPr/>
          <a:lstStyle/>
          <a:p>
            <a:fld id="{14F9FDE7-6723-44CC-BD28-9E73B43C247B}" type="slidenum">
              <a:rPr lang="de-DE" smtClean="0"/>
              <a:pPr/>
              <a:t>2</a:t>
            </a:fld>
            <a:endParaRPr lang="de-DE"/>
          </a:p>
        </p:txBody>
      </p:sp>
      <p:sp>
        <p:nvSpPr>
          <p:cNvPr id="18" name="Fußzeilenplatzhalter 17">
            <a:extLst>
              <a:ext uri="{FF2B5EF4-FFF2-40B4-BE49-F238E27FC236}">
                <a16:creationId xmlns:a16="http://schemas.microsoft.com/office/drawing/2014/main" id="{AE94BB56-53E9-5077-705F-D74A8CFD122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nl-NL">
                <a:solidFill>
                  <a:prstClr val="black">
                    <a:tint val="75000"/>
                  </a:prstClr>
                </a:solidFill>
              </a:rPr>
              <a:t>(C) 2026 Antje Wilhelms, IfU GmbH</a:t>
            </a:r>
            <a:endParaRPr lang="de-DE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47975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8" grpId="0" animBg="1"/>
      <p:bldP spid="9" grpId="0" animBg="1"/>
      <p:bldP spid="10" grpId="0" animBg="1"/>
      <p:bldP spid="17" grpId="0" animBg="1"/>
      <p:bldP spid="24" grpId="0" animBg="1"/>
      <p:bldP spid="26" grpId="0" animBg="1"/>
      <p:bldP spid="28" grpId="0" animBg="1"/>
      <p:bldP spid="21515" grpId="0" animBg="1"/>
      <p:bldP spid="21516" grpId="0" animBg="1"/>
      <p:bldP spid="21517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609600" y="1417641"/>
            <a:ext cx="10972800" cy="4708525"/>
          </a:xfrm>
        </p:spPr>
        <p:txBody>
          <a:bodyPr>
            <a:normAutofit/>
          </a:bodyPr>
          <a:lstStyle/>
          <a:p>
            <a:r>
              <a:rPr lang="de-DE" dirty="0"/>
              <a:t>Entwicklung individueller Sensorik &amp; Messtechnik </a:t>
            </a:r>
          </a:p>
          <a:p>
            <a:r>
              <a:rPr lang="de-DE" dirty="0"/>
              <a:t>Elektronik-, Software- und App-Entwicklung </a:t>
            </a:r>
          </a:p>
          <a:p>
            <a:r>
              <a:rPr lang="de-DE" dirty="0"/>
              <a:t>3D-Druck &amp; Prototypenbau </a:t>
            </a:r>
          </a:p>
          <a:p>
            <a:r>
              <a:rPr lang="de-DE" dirty="0"/>
              <a:t>Drohnenbasierte Mess- und Inspektionssysteme </a:t>
            </a:r>
          </a:p>
          <a:p>
            <a:r>
              <a:rPr lang="de-DE" dirty="0"/>
              <a:t>Geophysikalische Untersuchungen &amp; Umweltmonitoring </a:t>
            </a:r>
          </a:p>
          <a:p>
            <a:r>
              <a:rPr lang="de-DE" dirty="0"/>
              <a:t>Forschung &amp; Entwicklung von der Idee bis zur Anwendung</a:t>
            </a: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de-DE" dirty="0"/>
              <a:t>Leistungen </a:t>
            </a:r>
          </a:p>
        </p:txBody>
      </p:sp>
      <p:sp>
        <p:nvSpPr>
          <p:cNvPr id="8" name="Foliennummernplatzhalter 7">
            <a:extLst>
              <a:ext uri="{FF2B5EF4-FFF2-40B4-BE49-F238E27FC236}">
                <a16:creationId xmlns:a16="http://schemas.microsoft.com/office/drawing/2014/main" id="{7E0CF44B-B35D-76BE-23B5-13B632322E7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A9E5BF55-0C43-412B-9F79-9EFD479A3D64}" type="slidenum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3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2" name="Fußzeilenplatzhalter 11">
            <a:extLst>
              <a:ext uri="{FF2B5EF4-FFF2-40B4-BE49-F238E27FC236}">
                <a16:creationId xmlns:a16="http://schemas.microsoft.com/office/drawing/2014/main" id="{0A1AB5B1-47C4-BABE-E6B9-4BF67B118C3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nl-NL">
                <a:solidFill>
                  <a:prstClr val="black">
                    <a:tint val="75000"/>
                  </a:prstClr>
                </a:solidFill>
              </a:rPr>
              <a:t>(C) 2026 Antje Wilhelms, IfU GmbH</a:t>
            </a:r>
            <a:endParaRPr lang="de-DE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489684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3"/>
          </p:nvPr>
        </p:nvSpPr>
        <p:spPr>
          <a:xfrm>
            <a:off x="609600" y="2204864"/>
            <a:ext cx="4766320" cy="3921302"/>
          </a:xfrm>
        </p:spPr>
        <p:txBody>
          <a:bodyPr/>
          <a:lstStyle/>
          <a:p>
            <a:r>
              <a:rPr lang="de-DE" dirty="0"/>
              <a:t>Geokompetenzzentrum e.V. </a:t>
            </a:r>
          </a:p>
          <a:p>
            <a:r>
              <a:rPr lang="de-DE" dirty="0"/>
              <a:t>GREENPEG </a:t>
            </a:r>
            <a:r>
              <a:rPr lang="de-DE" dirty="0" err="1"/>
              <a:t>Expert‘s</a:t>
            </a:r>
            <a:r>
              <a:rPr lang="de-DE" dirty="0"/>
              <a:t> Network</a:t>
            </a:r>
          </a:p>
          <a:p>
            <a:r>
              <a:rPr lang="de-DE" dirty="0"/>
              <a:t>Beirat Kurt-Schwabe-Institut Meinsberg e.V.</a:t>
            </a:r>
          </a:p>
          <a:p>
            <a:r>
              <a:rPr lang="de-DE" dirty="0"/>
              <a:t>Honorarkonsulat der Republik Südafrika</a:t>
            </a:r>
          </a:p>
          <a:p>
            <a:r>
              <a:rPr lang="de-DE" dirty="0"/>
              <a:t>Konsular Korps Deutschland Corps </a:t>
            </a:r>
            <a:r>
              <a:rPr lang="de-DE" dirty="0" err="1"/>
              <a:t>Consulaire</a:t>
            </a:r>
            <a:r>
              <a:rPr lang="de-DE" dirty="0"/>
              <a:t> e.V. (CCD)</a:t>
            </a:r>
          </a:p>
          <a:p>
            <a:r>
              <a:rPr lang="de-DE" dirty="0"/>
              <a:t>Mitherausgeber </a:t>
            </a:r>
            <a:r>
              <a:rPr lang="de-DE" dirty="0" err="1"/>
              <a:t>Thin</a:t>
            </a:r>
            <a:r>
              <a:rPr lang="de-DE" dirty="0"/>
              <a:t> Solid Films</a:t>
            </a:r>
          </a:p>
          <a:p>
            <a:r>
              <a:rPr lang="de-DE" dirty="0"/>
              <a:t>Mitherausgeber der „OBRÓBKA PLASTYCZNA METALI“</a:t>
            </a:r>
          </a:p>
          <a:p>
            <a:endParaRPr lang="de-DE" dirty="0"/>
          </a:p>
          <a:p>
            <a:endParaRPr lang="de-DE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de-DE"/>
              <a:t>Partnerschaften</a:t>
            </a:r>
            <a:endParaRPr lang="de-DE" dirty="0"/>
          </a:p>
        </p:txBody>
      </p:sp>
      <p:sp>
        <p:nvSpPr>
          <p:cNvPr id="5" name="Textplatzhalter 4"/>
          <p:cNvSpPr>
            <a:spLocks noGrp="1"/>
          </p:cNvSpPr>
          <p:nvPr>
            <p:ph type="body" idx="1"/>
          </p:nvPr>
        </p:nvSpPr>
        <p:spPr>
          <a:xfrm>
            <a:off x="609600" y="1346150"/>
            <a:ext cx="4766320" cy="639762"/>
          </a:xfrm>
        </p:spPr>
        <p:txBody>
          <a:bodyPr/>
          <a:lstStyle/>
          <a:p>
            <a:r>
              <a:rPr lang="de-DE"/>
              <a:t>Mitglied in Gremien</a:t>
            </a:r>
            <a:endParaRPr lang="de-DE" dirty="0"/>
          </a:p>
        </p:txBody>
      </p:sp>
      <p:sp>
        <p:nvSpPr>
          <p:cNvPr id="7" name="Inhaltsplatzhalter 6"/>
          <p:cNvSpPr>
            <a:spLocks noGrp="1"/>
          </p:cNvSpPr>
          <p:nvPr>
            <p:ph idx="14"/>
          </p:nvPr>
        </p:nvSpPr>
        <p:spPr>
          <a:xfrm>
            <a:off x="6312024" y="2204864"/>
            <a:ext cx="4766320" cy="3921302"/>
          </a:xfrm>
        </p:spPr>
        <p:txBody>
          <a:bodyPr>
            <a:normAutofit fontScale="92500" lnSpcReduction="10000"/>
          </a:bodyPr>
          <a:lstStyle/>
          <a:p>
            <a:r>
              <a:rPr lang="de-DE" dirty="0"/>
              <a:t>Fraunhofer Institute (ENAS, IKTS)</a:t>
            </a:r>
          </a:p>
          <a:p>
            <a:r>
              <a:rPr lang="de-DE" dirty="0"/>
              <a:t>Hochschule Dresden</a:t>
            </a:r>
          </a:p>
          <a:p>
            <a:r>
              <a:rPr lang="de-DE" dirty="0"/>
              <a:t>Laserinstitut der Hochschule Mittweida</a:t>
            </a:r>
          </a:p>
          <a:p>
            <a:r>
              <a:rPr lang="de-DE" dirty="0"/>
              <a:t>Otto-von-Guericke-Universität Magdeburg</a:t>
            </a:r>
          </a:p>
          <a:p>
            <a:r>
              <a:rPr lang="de-DE" dirty="0"/>
              <a:t>TU Bergakademie Freiberg</a:t>
            </a:r>
          </a:p>
          <a:p>
            <a:r>
              <a:rPr lang="de-DE" dirty="0"/>
              <a:t>TU Chemnitz</a:t>
            </a:r>
          </a:p>
          <a:p>
            <a:r>
              <a:rPr lang="de-DE" dirty="0"/>
              <a:t>Universität Leipzig</a:t>
            </a:r>
          </a:p>
          <a:p>
            <a:r>
              <a:rPr lang="de-DE" dirty="0"/>
              <a:t>University Oslo, </a:t>
            </a:r>
            <a:r>
              <a:rPr lang="de-DE" dirty="0" err="1"/>
              <a:t>Norway</a:t>
            </a:r>
            <a:endParaRPr lang="de-DE" dirty="0"/>
          </a:p>
          <a:p>
            <a:r>
              <a:rPr lang="de-DE" dirty="0"/>
              <a:t>Universität Windsor, Kanada</a:t>
            </a:r>
          </a:p>
          <a:p>
            <a:r>
              <a:rPr lang="de-DE" dirty="0"/>
              <a:t>Universität Astana, Kasachstan</a:t>
            </a:r>
          </a:p>
          <a:p>
            <a:endParaRPr lang="de-DE" dirty="0"/>
          </a:p>
        </p:txBody>
      </p:sp>
      <p:sp>
        <p:nvSpPr>
          <p:cNvPr id="6" name="Textplatzhalter 5"/>
          <p:cNvSpPr>
            <a:spLocks noGrp="1"/>
          </p:cNvSpPr>
          <p:nvPr>
            <p:ph type="body" idx="15"/>
          </p:nvPr>
        </p:nvSpPr>
        <p:spPr>
          <a:xfrm>
            <a:off x="6312024" y="1346150"/>
            <a:ext cx="4766320" cy="639762"/>
          </a:xfrm>
        </p:spPr>
        <p:txBody>
          <a:bodyPr/>
          <a:lstStyle/>
          <a:p>
            <a:r>
              <a:rPr lang="de-DE"/>
              <a:t>Unsere Partner </a:t>
            </a:r>
            <a:endParaRPr lang="de-DE" dirty="0"/>
          </a:p>
        </p:txBody>
      </p:sp>
      <p:sp>
        <p:nvSpPr>
          <p:cNvPr id="14" name="Foliennummernplatzhalter 13">
            <a:extLst>
              <a:ext uri="{FF2B5EF4-FFF2-40B4-BE49-F238E27FC236}">
                <a16:creationId xmlns:a16="http://schemas.microsoft.com/office/drawing/2014/main" id="{35856C57-DDAB-80A5-2788-75A97DC858C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09601" y="6381331"/>
            <a:ext cx="1309936" cy="365125"/>
          </a:xfrm>
        </p:spPr>
        <p:txBody>
          <a:bodyPr/>
          <a:lstStyle/>
          <a:p>
            <a:fld id="{A9E5BF55-0C43-412B-9F79-9EFD479A3D64}" type="slidenum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4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8" name="Fußzeilenplatzhalter 17">
            <a:extLst>
              <a:ext uri="{FF2B5EF4-FFF2-40B4-BE49-F238E27FC236}">
                <a16:creationId xmlns:a16="http://schemas.microsoft.com/office/drawing/2014/main" id="{12255B29-AC6F-FBCD-7E5E-2E0920AE921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nl-NL">
                <a:solidFill>
                  <a:prstClr val="black">
                    <a:tint val="75000"/>
                  </a:prstClr>
                </a:solidFill>
              </a:rPr>
              <a:t>(C) 2026 Antje Wilhelms, IfU GmbH</a:t>
            </a:r>
            <a:endParaRPr lang="de-DE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051284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585B568-7052-327C-2358-6513732D851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9" name="Inhaltsplatzhalter 18">
            <a:extLst>
              <a:ext uri="{FF2B5EF4-FFF2-40B4-BE49-F238E27FC236}">
                <a16:creationId xmlns:a16="http://schemas.microsoft.com/office/drawing/2014/main" id="{B5B1B174-5A9B-6769-DC95-BC110C3C8C24}"/>
              </a:ext>
            </a:extLst>
          </p:cNvPr>
          <p:cNvGraphicFramePr>
            <a:graphicFrameLocks noGrp="1"/>
          </p:cNvGraphicFramePr>
          <p:nvPr>
            <p:ph idx="14"/>
            <p:extLst>
              <p:ext uri="{D42A27DB-BD31-4B8C-83A1-F6EECF244321}">
                <p14:modId xmlns:p14="http://schemas.microsoft.com/office/powerpoint/2010/main" val="39245862"/>
              </p:ext>
            </p:extLst>
          </p:nvPr>
        </p:nvGraphicFramePr>
        <p:xfrm>
          <a:off x="6197600" y="1466128"/>
          <a:ext cx="5384800" cy="4813026"/>
        </p:xfrm>
        <a:graphic>
          <a:graphicData uri="http://schemas.openxmlformats.org/drawingml/2006/table">
            <a:tbl>
              <a:tblPr bandRow="1">
                <a:tableStyleId>{073A0DAA-6AF3-43AB-8588-CEC1D06C72B9}</a:tableStyleId>
              </a:tblPr>
              <a:tblGrid>
                <a:gridCol w="5384800">
                  <a:extLst>
                    <a:ext uri="{9D8B030D-6E8A-4147-A177-3AD203B41FA5}">
                      <a16:colId xmlns:a16="http://schemas.microsoft.com/office/drawing/2014/main" val="1706471933"/>
                    </a:ext>
                  </a:extLst>
                </a:gridCol>
              </a:tblGrid>
              <a:tr h="802171">
                <a:tc>
                  <a:txBody>
                    <a:bodyPr/>
                    <a:lstStyle/>
                    <a:p>
                      <a:pPr marL="0" inden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de-DE" sz="1400" b="1" dirty="0">
                          <a:latin typeface="Aptos" panose="020B0004020202020204" pitchFamily="34" charset="0"/>
                        </a:rPr>
                        <a:t>„Verfahren und Anordnung zur thermoabrasiven Bearbeitung von Oberflächen“</a:t>
                      </a:r>
                    </a:p>
                    <a:p>
                      <a:pPr marL="0" inden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de-DE" sz="140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Aptos" panose="020B0004020202020204" pitchFamily="34" charset="0"/>
                        </a:rPr>
                        <a:t>Patentnummer:	196 23 387</a:t>
                      </a:r>
                      <a:r>
                        <a:rPr lang="de-DE" sz="1400" b="1" dirty="0">
                          <a:latin typeface="Aptos" panose="020B0004020202020204" pitchFamily="34" charset="0"/>
                        </a:rPr>
                        <a:t>	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62732312"/>
                  </a:ext>
                </a:extLst>
              </a:tr>
              <a:tr h="802171">
                <a:tc>
                  <a:txBody>
                    <a:bodyPr/>
                    <a:lstStyle/>
                    <a:p>
                      <a:pPr marL="0" inden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de-DE" sz="1400" b="1" dirty="0">
                          <a:latin typeface="Aptos" panose="020B0004020202020204" pitchFamily="34" charset="0"/>
                        </a:rPr>
                        <a:t>„Verfahren zur Regelung des Reaktivgasflusses in reaktiven plasmagestützten Vakuumbeschichtungsprozessen“</a:t>
                      </a:r>
                    </a:p>
                    <a:p>
                      <a:pPr marL="0" inden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de-DE" sz="140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Aptos" panose="020B0004020202020204" pitchFamily="34" charset="0"/>
                        </a:rPr>
                        <a:t>Patentnummer: 	103 41 513 A1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49452441"/>
                  </a:ext>
                </a:extLst>
              </a:tr>
              <a:tr h="802171">
                <a:tc>
                  <a:txBody>
                    <a:bodyPr/>
                    <a:lstStyle/>
                    <a:p>
                      <a:pPr marL="0" indent="0" fontAlgn="auto">
                        <a:lnSpc>
                          <a:spcPct val="100000"/>
                        </a:lnSpc>
                        <a:buNone/>
                        <a:defRPr/>
                      </a:pPr>
                      <a:r>
                        <a:rPr lang="de-DE" sz="1400" b="1" dirty="0">
                          <a:latin typeface="Aptos" panose="020B0004020202020204" pitchFamily="34" charset="0"/>
                        </a:rPr>
                        <a:t>"Vorrichtung zur Qualitätssicherung von mittels Laserstrahlbearbeitung hergestellten Produkten"</a:t>
                      </a:r>
                    </a:p>
                    <a:p>
                      <a:pPr marL="0" indent="0" fontAlgn="auto">
                        <a:lnSpc>
                          <a:spcPct val="100000"/>
                        </a:lnSpc>
                        <a:buFontTx/>
                        <a:buNone/>
                        <a:defRPr/>
                      </a:pPr>
                      <a:r>
                        <a:rPr lang="de-DE" sz="1400" kern="120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Aptos" panose="020B0004020202020204" pitchFamily="34" charset="0"/>
                          <a:ea typeface="+mn-ea"/>
                          <a:cs typeface="+mn-cs"/>
                        </a:rPr>
                        <a:t>Patentnummer: 	10 2012 221 218.3/ DE102012221218A1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0601816"/>
                  </a:ext>
                </a:extLst>
              </a:tr>
              <a:tr h="802171">
                <a:tc>
                  <a:txBody>
                    <a:bodyPr/>
                    <a:lstStyle/>
                    <a:p>
                      <a:pPr marL="0" indent="0">
                        <a:lnSpc>
                          <a:spcPct val="100000"/>
                        </a:lnSpc>
                        <a:buFontTx/>
                        <a:buNone/>
                      </a:pPr>
                      <a:r>
                        <a:rPr lang="de-DE" sz="1400" b="1" dirty="0">
                          <a:latin typeface="Aptos" panose="020B0004020202020204" pitchFamily="34" charset="0"/>
                        </a:rPr>
                        <a:t>"Anordnung zur online-Charakterisierung von Punktschweißnähten in Schweißrobotern"</a:t>
                      </a:r>
                      <a:endParaRPr lang="de-DE" sz="1400" dirty="0">
                        <a:latin typeface="Aptos" panose="020B0004020202020204" pitchFamily="34" charset="0"/>
                      </a:endParaRPr>
                    </a:p>
                    <a:p>
                      <a:pPr marL="0" indent="0" algn="l" defTabSz="685800" rtl="0" eaLnBrk="1" fontAlgn="auto" latinLnBrk="0" hangingPunct="1">
                        <a:lnSpc>
                          <a:spcPct val="100000"/>
                        </a:lnSpc>
                        <a:buFontTx/>
                        <a:buNone/>
                        <a:defRPr/>
                      </a:pPr>
                      <a:r>
                        <a:rPr lang="de-DE" sz="1400" kern="120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Aptos" panose="020B0004020202020204" pitchFamily="34" charset="0"/>
                          <a:ea typeface="+mn-ea"/>
                          <a:cs typeface="+mn-cs"/>
                        </a:rPr>
                        <a:t>Gebrauchsmusternummer:		20 2011 001 607.2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35966003"/>
                  </a:ext>
                </a:extLst>
              </a:tr>
              <a:tr h="802171">
                <a:tc>
                  <a:txBody>
                    <a:bodyPr/>
                    <a:lstStyle/>
                    <a:p>
                      <a:pPr marL="0" indent="0" fontAlgn="auto">
                        <a:lnSpc>
                          <a:spcPct val="100000"/>
                        </a:lnSpc>
                        <a:buFontTx/>
                        <a:buNone/>
                        <a:defRPr/>
                      </a:pPr>
                      <a:r>
                        <a:rPr lang="de-DE" sz="1400" b="1" dirty="0">
                          <a:latin typeface="Aptos" panose="020B0004020202020204" pitchFamily="34" charset="0"/>
                        </a:rPr>
                        <a:t>"Anordnung zur synchronen Datenerfassung beim Laserschmelzprozess"</a:t>
                      </a:r>
                      <a:endParaRPr lang="de-DE" sz="1400" dirty="0">
                        <a:latin typeface="Aptos" panose="020B0004020202020204" pitchFamily="34" charset="0"/>
                      </a:endParaRPr>
                    </a:p>
                    <a:p>
                      <a:pPr marL="0" indent="0" algn="l" defTabSz="685800" rtl="0" eaLnBrk="1" fontAlgn="auto" latinLnBrk="0" hangingPunct="1">
                        <a:lnSpc>
                          <a:spcPct val="100000"/>
                        </a:lnSpc>
                        <a:buFontTx/>
                        <a:buNone/>
                        <a:defRPr/>
                      </a:pPr>
                      <a:r>
                        <a:rPr lang="de-DE" sz="1400" kern="120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Aptos" panose="020B0004020202020204" pitchFamily="34" charset="0"/>
                          <a:ea typeface="+mn-ea"/>
                          <a:cs typeface="+mn-cs"/>
                        </a:rPr>
                        <a:t>Gebrauchsmusternummer:		20 2013 003 253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3632746"/>
                  </a:ext>
                </a:extLst>
              </a:tr>
              <a:tr h="802171">
                <a:tc>
                  <a:txBody>
                    <a:bodyPr/>
                    <a:lstStyle/>
                    <a:p>
                      <a:pPr marL="0" indent="0" fontAlgn="auto">
                        <a:lnSpc>
                          <a:spcPct val="100000"/>
                        </a:lnSpc>
                        <a:buFontTx/>
                        <a:buNone/>
                        <a:defRPr/>
                      </a:pPr>
                      <a:r>
                        <a:rPr lang="de-DE" sz="1400" b="1" dirty="0">
                          <a:latin typeface="Aptos" panose="020B0004020202020204" pitchFamily="34" charset="0"/>
                        </a:rPr>
                        <a:t>"Optische Prozesskontrolle von Laserschmelzprozessen mittels Kameras"</a:t>
                      </a:r>
                      <a:endParaRPr lang="de-DE" sz="1400" dirty="0">
                        <a:latin typeface="Aptos" panose="020B0004020202020204" pitchFamily="34" charset="0"/>
                      </a:endParaRPr>
                    </a:p>
                    <a:p>
                      <a:pPr marL="0" indent="0" algn="l" defTabSz="685800" rtl="0" eaLnBrk="1" fontAlgn="auto" latinLnBrk="0" hangingPunct="1">
                        <a:lnSpc>
                          <a:spcPct val="100000"/>
                        </a:lnSpc>
                        <a:buFontTx/>
                        <a:buNone/>
                        <a:defRPr/>
                      </a:pPr>
                      <a:r>
                        <a:rPr lang="de-DE" sz="1400" kern="120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Aptos" panose="020B0004020202020204" pitchFamily="34" charset="0"/>
                          <a:ea typeface="+mn-ea"/>
                          <a:cs typeface="+mn-cs"/>
                        </a:rPr>
                        <a:t>Gebrauchsmusternummer:		20 2014 009 351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74997788"/>
                  </a:ext>
                </a:extLst>
              </a:tr>
            </a:tbl>
          </a:graphicData>
        </a:graphic>
      </p:graphicFrame>
      <p:sp>
        <p:nvSpPr>
          <p:cNvPr id="2" name="Titel 1">
            <a:extLst>
              <a:ext uri="{FF2B5EF4-FFF2-40B4-BE49-F238E27FC236}">
                <a16:creationId xmlns:a16="http://schemas.microsoft.com/office/drawing/2014/main" id="{EE85F0A8-BAB5-8E80-EEAE-1EE28A5327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de-DE"/>
              <a:t>Patente / Gebrauchsmuster</a:t>
            </a:r>
            <a:endParaRPr lang="de-DE" dirty="0"/>
          </a:p>
        </p:txBody>
      </p:sp>
      <p:graphicFrame>
        <p:nvGraphicFramePr>
          <p:cNvPr id="7" name="Inhaltsplatzhalter 6">
            <a:extLst>
              <a:ext uri="{FF2B5EF4-FFF2-40B4-BE49-F238E27FC236}">
                <a16:creationId xmlns:a16="http://schemas.microsoft.com/office/drawing/2014/main" id="{CC7A9D5E-9E76-928C-AFCF-0403C8FBA363}"/>
              </a:ext>
            </a:extLst>
          </p:cNvPr>
          <p:cNvGraphicFramePr>
            <a:graphicFrameLocks noGrp="1"/>
          </p:cNvGraphicFramePr>
          <p:nvPr>
            <p:ph idx="13"/>
            <p:extLst>
              <p:ext uri="{D42A27DB-BD31-4B8C-83A1-F6EECF244321}">
                <p14:modId xmlns:p14="http://schemas.microsoft.com/office/powerpoint/2010/main" val="1795313655"/>
              </p:ext>
            </p:extLst>
          </p:nvPr>
        </p:nvGraphicFramePr>
        <p:xfrm>
          <a:off x="609600" y="1465533"/>
          <a:ext cx="5384800" cy="4843788"/>
        </p:xfrm>
        <a:graphic>
          <a:graphicData uri="http://schemas.openxmlformats.org/drawingml/2006/table">
            <a:tbl>
              <a:tblPr bandRow="1">
                <a:tableStyleId>{073A0DAA-6AF3-43AB-8588-CEC1D06C72B9}</a:tableStyleId>
              </a:tblPr>
              <a:tblGrid>
                <a:gridCol w="5384800">
                  <a:extLst>
                    <a:ext uri="{9D8B030D-6E8A-4147-A177-3AD203B41FA5}">
                      <a16:colId xmlns:a16="http://schemas.microsoft.com/office/drawing/2014/main" val="210870857"/>
                    </a:ext>
                  </a:extLst>
                </a:gridCol>
              </a:tblGrid>
              <a:tr h="562239">
                <a:tc>
                  <a:txBody>
                    <a:bodyPr/>
                    <a:lstStyle/>
                    <a:p>
                      <a:pPr marL="0" inden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de-DE" sz="1400" b="1" dirty="0">
                          <a:latin typeface="Aptos" panose="020B0004020202020204" pitchFamily="34" charset="0"/>
                        </a:rPr>
                        <a:t>„</a:t>
                      </a:r>
                      <a:r>
                        <a:rPr lang="de-DE" sz="1400" b="1" dirty="0" err="1">
                          <a:latin typeface="Aptos" panose="020B0004020202020204" pitchFamily="34" charset="0"/>
                        </a:rPr>
                        <a:t>Akusto</a:t>
                      </a:r>
                      <a:r>
                        <a:rPr lang="de-DE" sz="1400" b="1" dirty="0">
                          <a:latin typeface="Aptos" panose="020B0004020202020204" pitchFamily="34" charset="0"/>
                        </a:rPr>
                        <a:t>-optischer Filter“</a:t>
                      </a:r>
                    </a:p>
                    <a:p>
                      <a:pPr marL="0" inden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de-DE" sz="140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Aptos" panose="020B0004020202020204" pitchFamily="34" charset="0"/>
                        </a:rPr>
                        <a:t>Patentnummer:	197 13 254</a:t>
                      </a:r>
                      <a:endParaRPr lang="de-DE" sz="1400" dirty="0">
                        <a:latin typeface="Aptos" panose="020B00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43562601"/>
                  </a:ext>
                </a:extLst>
              </a:tr>
              <a:tr h="797254">
                <a:tc>
                  <a:txBody>
                    <a:bodyPr/>
                    <a:lstStyle/>
                    <a:p>
                      <a:pPr marL="0" inden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de-DE" sz="1400" dirty="0">
                          <a:latin typeface="Aptos" panose="020B0004020202020204" pitchFamily="34" charset="0"/>
                        </a:rPr>
                        <a:t> </a:t>
                      </a:r>
                      <a:r>
                        <a:rPr lang="de-DE" sz="1400" b="1" dirty="0">
                          <a:latin typeface="Aptos" panose="020B0004020202020204" pitchFamily="34" charset="0"/>
                        </a:rPr>
                        <a:t>„Vorrichtung zur Bestimmung des Gesundheitszustandes eines Tiereuters“</a:t>
                      </a:r>
                    </a:p>
                    <a:p>
                      <a:pPr marL="0" inden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de-DE" sz="140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Aptos" panose="020B0004020202020204" pitchFamily="34" charset="0"/>
                        </a:rPr>
                        <a:t>Patentnummer:	199 53 700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09855370"/>
                  </a:ext>
                </a:extLst>
              </a:tr>
              <a:tr h="1033477">
                <a:tc>
                  <a:txBody>
                    <a:bodyPr/>
                    <a:lstStyle/>
                    <a:p>
                      <a:pPr marL="0" inden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de-DE" sz="1400" b="1" dirty="0">
                          <a:latin typeface="Aptos" panose="020B0004020202020204" pitchFamily="34" charset="0"/>
                        </a:rPr>
                        <a:t>„Verfahren und Gerät zur ambulanten Diagnose von lokalen Ursachen des Schnarchens sowie von Schlafapnoen“</a:t>
                      </a:r>
                    </a:p>
                    <a:p>
                      <a:pPr marL="0" inden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de-DE" sz="140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Aptos" panose="020B0004020202020204" pitchFamily="34" charset="0"/>
                        </a:rPr>
                        <a:t>Patentnummer: 	102 49 361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46288704"/>
                  </a:ext>
                </a:extLst>
              </a:tr>
              <a:tr h="797254"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400" b="1" dirty="0">
                          <a:latin typeface="Aptos" panose="020B0004020202020204" pitchFamily="34" charset="0"/>
                        </a:rPr>
                        <a:t>„Anordnung zur UV-Bestrahlung von Flüssigkeiten mit elektrodenloser Strahlungsquelle“</a:t>
                      </a:r>
                    </a:p>
                    <a:p>
                      <a:pPr marL="0" inden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de-DE" sz="140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Aptos" panose="020B0004020202020204" pitchFamily="34" charset="0"/>
                        </a:rPr>
                        <a:t>Patentnummer: 	10 2005 043 932 A1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05070482"/>
                  </a:ext>
                </a:extLst>
              </a:tr>
              <a:tr h="826782">
                <a:tc>
                  <a:txBody>
                    <a:bodyPr/>
                    <a:lstStyle/>
                    <a:p>
                      <a:pPr marL="0" inden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de-DE" sz="1400" b="1" dirty="0">
                          <a:latin typeface="Aptos" panose="020B0004020202020204" pitchFamily="34" charset="0"/>
                        </a:rPr>
                        <a:t>„Einrichtung zur Behandlung von mit </a:t>
                      </a:r>
                      <a:r>
                        <a:rPr lang="de-DE" sz="1400" b="1" dirty="0" err="1">
                          <a:latin typeface="Aptos" panose="020B0004020202020204" pitchFamily="34" charset="0"/>
                        </a:rPr>
                        <a:t>Quecksilberionen</a:t>
                      </a:r>
                      <a:r>
                        <a:rPr lang="de-DE" sz="1400" b="1" dirty="0">
                          <a:latin typeface="Aptos" panose="020B0004020202020204" pitchFamily="34" charset="0"/>
                        </a:rPr>
                        <a:t> kontaminierten Erden“</a:t>
                      </a:r>
                      <a:endParaRPr lang="de-DE" sz="1400" kern="1200" dirty="0">
                        <a:solidFill>
                          <a:schemeClr val="bg1">
                            <a:lumMod val="50000"/>
                          </a:schemeClr>
                        </a:solidFill>
                        <a:latin typeface="Aptos" panose="020B0004020202020204" pitchFamily="34" charset="0"/>
                        <a:ea typeface="+mn-ea"/>
                        <a:cs typeface="+mn-cs"/>
                      </a:endParaRPr>
                    </a:p>
                    <a:p>
                      <a:pPr marL="0" indent="0" algn="l" defTabSz="6858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de-DE" sz="1400" kern="120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Aptos" panose="020B0004020202020204" pitchFamily="34" charset="0"/>
                          <a:ea typeface="+mn-ea"/>
                          <a:cs typeface="+mn-cs"/>
                        </a:rPr>
                        <a:t>Patentnummer: 	10 2007 038 750 A1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22339218"/>
                  </a:ext>
                </a:extLst>
              </a:tr>
              <a:tr h="826782">
                <a:tc>
                  <a:txBody>
                    <a:bodyPr/>
                    <a:lstStyle/>
                    <a:p>
                      <a:pPr marL="0" inden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de-DE" sz="1400" b="1" dirty="0">
                          <a:latin typeface="Aptos" panose="020B0004020202020204" pitchFamily="34" charset="0"/>
                        </a:rPr>
                        <a:t>„Verfahren und Anordnung zur thermoabrasiven Bearbeitung von Oberflächen“</a:t>
                      </a:r>
                    </a:p>
                    <a:p>
                      <a:pPr marL="0" inden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de-DE" sz="140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Aptos" panose="020B0004020202020204" pitchFamily="34" charset="0"/>
                        </a:rPr>
                        <a:t>Patentnummer:	196 23 387</a:t>
                      </a:r>
                      <a:endParaRPr lang="de-DE" sz="1400" kern="1200" dirty="0">
                        <a:solidFill>
                          <a:schemeClr val="bg1">
                            <a:lumMod val="50000"/>
                          </a:schemeClr>
                        </a:solidFill>
                        <a:latin typeface="Aptos" panose="020B0004020202020204" pitchFamily="34" charset="0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66769265"/>
                  </a:ext>
                </a:extLst>
              </a:tr>
            </a:tbl>
          </a:graphicData>
        </a:graphic>
      </p:graphicFrame>
      <p:sp>
        <p:nvSpPr>
          <p:cNvPr id="11" name="Foliennummernplatzhalter 10">
            <a:extLst>
              <a:ext uri="{FF2B5EF4-FFF2-40B4-BE49-F238E27FC236}">
                <a16:creationId xmlns:a16="http://schemas.microsoft.com/office/drawing/2014/main" id="{5A0C9294-571E-399E-65DD-40A11938C86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99728" y="6381329"/>
            <a:ext cx="589856" cy="365125"/>
          </a:xfrm>
        </p:spPr>
        <p:txBody>
          <a:bodyPr/>
          <a:lstStyle/>
          <a:p>
            <a:fld id="{A9E5BF55-0C43-412B-9F79-9EFD479A3D64}" type="slidenum">
              <a:rPr lang="de-DE">
                <a:solidFill>
                  <a:prstClr val="black">
                    <a:tint val="75000"/>
                  </a:prstClr>
                </a:solidFill>
              </a:rPr>
              <a:pPr/>
              <a:t>5</a:t>
            </a:fld>
            <a:endParaRPr lang="de-DE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Inhaltsplatzhalter 2">
            <a:extLst>
              <a:ext uri="{FF2B5EF4-FFF2-40B4-BE49-F238E27FC236}">
                <a16:creationId xmlns:a16="http://schemas.microsoft.com/office/drawing/2014/main" id="{B42A360C-3804-177E-6647-A7B71B5DB3EB}"/>
              </a:ext>
            </a:extLst>
          </p:cNvPr>
          <p:cNvSpPr txBox="1">
            <a:spLocks/>
          </p:cNvSpPr>
          <p:nvPr/>
        </p:nvSpPr>
        <p:spPr>
          <a:xfrm>
            <a:off x="6197602" y="1629911"/>
            <a:ext cx="5384798" cy="481302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57175" indent="-257175" algn="l" defTabSz="685800" rtl="0" eaLnBrk="1" latinLnBrk="0" hangingPunct="1">
              <a:lnSpc>
                <a:spcPct val="110000"/>
              </a:lnSpc>
              <a:spcBef>
                <a:spcPct val="20000"/>
              </a:spcBef>
              <a:spcAft>
                <a:spcPts val="450"/>
              </a:spcAft>
              <a:buClr>
                <a:srgbClr val="76B239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1pPr>
            <a:lvl2pPr marL="557213" indent="-214313" algn="l" defTabSz="685800" rtl="0" eaLnBrk="1" latinLnBrk="0" hangingPunct="1">
              <a:lnSpc>
                <a:spcPct val="110000"/>
              </a:lnSpc>
              <a:spcBef>
                <a:spcPct val="20000"/>
              </a:spcBef>
              <a:spcAft>
                <a:spcPts val="225"/>
              </a:spcAft>
              <a:buFont typeface="Arial" pitchFamily="34" charset="0"/>
              <a:buChar char="–"/>
              <a:defRPr sz="150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2pPr>
            <a:lvl3pPr marL="857250" indent="-171450" algn="l" defTabSz="685800" rtl="0" eaLnBrk="1" latinLnBrk="0" hangingPunct="1">
              <a:lnSpc>
                <a:spcPct val="110000"/>
              </a:lnSpc>
              <a:spcBef>
                <a:spcPct val="20000"/>
              </a:spcBef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3pPr>
            <a:lvl4pPr marL="1200150" indent="-171450" algn="l" defTabSz="685800" rtl="0" eaLnBrk="1" latinLnBrk="0" hangingPunct="1">
              <a:lnSpc>
                <a:spcPct val="110000"/>
              </a:lnSpc>
              <a:spcBef>
                <a:spcPct val="20000"/>
              </a:spcBef>
              <a:buFont typeface="Arial" pitchFamily="34" charset="0"/>
              <a:buChar char="–"/>
              <a:defRPr sz="135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4pPr>
            <a:lvl5pPr marL="1543050" indent="-171450" algn="l" defTabSz="685800" rtl="0" eaLnBrk="1" latinLnBrk="0" hangingPunct="1">
              <a:lnSpc>
                <a:spcPct val="110000"/>
              </a:lnSpc>
              <a:spcBef>
                <a:spcPct val="20000"/>
              </a:spcBef>
              <a:buFont typeface="Arial" pitchFamily="34" charset="0"/>
              <a:buChar char="»"/>
              <a:defRPr sz="135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5pPr>
            <a:lvl6pPr marL="1885950" indent="-171450" algn="l" defTabSz="6858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</a:pPr>
            <a:endParaRPr lang="de-DE" sz="1500" dirty="0"/>
          </a:p>
        </p:txBody>
      </p:sp>
      <p:sp>
        <p:nvSpPr>
          <p:cNvPr id="28" name="Fußzeilenplatzhalter 27">
            <a:extLst>
              <a:ext uri="{FF2B5EF4-FFF2-40B4-BE49-F238E27FC236}">
                <a16:creationId xmlns:a16="http://schemas.microsoft.com/office/drawing/2014/main" id="{836145BF-590B-290D-5BDE-F0EB497DE08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nl-NL">
                <a:solidFill>
                  <a:prstClr val="black">
                    <a:tint val="75000"/>
                  </a:prstClr>
                </a:solidFill>
              </a:rPr>
              <a:t>(C) 2026 Antje Wilhelms, IfU GmbH</a:t>
            </a:r>
            <a:endParaRPr lang="de-DE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407274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Inhaltsplatzhalter 4">
            <a:extLst>
              <a:ext uri="{FF2B5EF4-FFF2-40B4-BE49-F238E27FC236}">
                <a16:creationId xmlns:a16="http://schemas.microsoft.com/office/drawing/2014/main" id="{43BB525E-FC0E-E009-D6AD-93446B8B335A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3777250"/>
              </p:ext>
            </p:extLst>
          </p:nvPr>
        </p:nvGraphicFramePr>
        <p:xfrm>
          <a:off x="609600" y="1417638"/>
          <a:ext cx="10972801" cy="4561044"/>
        </p:xfrm>
        <a:graphic>
          <a:graphicData uri="http://schemas.openxmlformats.org/drawingml/2006/table">
            <a:tbl>
              <a:tblPr>
                <a:tableStyleId>{073A0DAA-6AF3-43AB-8588-CEC1D06C72B9}</a:tableStyleId>
              </a:tblPr>
              <a:tblGrid>
                <a:gridCol w="900472">
                  <a:extLst>
                    <a:ext uri="{9D8B030D-6E8A-4147-A177-3AD203B41FA5}">
                      <a16:colId xmlns:a16="http://schemas.microsoft.com/office/drawing/2014/main" val="380552181"/>
                    </a:ext>
                  </a:extLst>
                </a:gridCol>
                <a:gridCol w="1836354">
                  <a:extLst>
                    <a:ext uri="{9D8B030D-6E8A-4147-A177-3AD203B41FA5}">
                      <a16:colId xmlns:a16="http://schemas.microsoft.com/office/drawing/2014/main" val="3977655707"/>
                    </a:ext>
                  </a:extLst>
                </a:gridCol>
                <a:gridCol w="6004866">
                  <a:extLst>
                    <a:ext uri="{9D8B030D-6E8A-4147-A177-3AD203B41FA5}">
                      <a16:colId xmlns:a16="http://schemas.microsoft.com/office/drawing/2014/main" val="524006983"/>
                    </a:ext>
                  </a:extLst>
                </a:gridCol>
                <a:gridCol w="1058183">
                  <a:extLst>
                    <a:ext uri="{9D8B030D-6E8A-4147-A177-3AD203B41FA5}">
                      <a16:colId xmlns:a16="http://schemas.microsoft.com/office/drawing/2014/main" val="2163145817"/>
                    </a:ext>
                  </a:extLst>
                </a:gridCol>
                <a:gridCol w="1172926">
                  <a:extLst>
                    <a:ext uri="{9D8B030D-6E8A-4147-A177-3AD203B41FA5}">
                      <a16:colId xmlns:a16="http://schemas.microsoft.com/office/drawing/2014/main" val="1428955429"/>
                    </a:ext>
                  </a:extLst>
                </a:gridCol>
              </a:tblGrid>
              <a:tr h="707599"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600" b="1" i="1" u="none" strike="noStrike" dirty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Projekt-träger</a:t>
                      </a: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1600" b="1" i="1" u="none" strike="noStrike" dirty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Akronym</a:t>
                      </a: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1600" b="1" i="1" u="none" strike="noStrike" dirty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Projekttitel</a:t>
                      </a:r>
                    </a:p>
                  </a:txBody>
                  <a:tcPr marL="45720" marR="45720" anchor="ctr"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de-DE" sz="1600" b="1" i="1" u="none" strike="noStrike" dirty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Laufzeit </a:t>
                      </a:r>
                    </a:p>
                  </a:txBody>
                  <a:tcPr marL="45720" marR="45720" anchor="ctr"/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de-DE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903392969"/>
                  </a:ext>
                </a:extLst>
              </a:tr>
              <a:tr h="624385"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400" u="none" strike="noStrike" dirty="0">
                          <a:effectLst/>
                          <a:latin typeface="Aptos" panose="020B0004020202020204" pitchFamily="34" charset="0"/>
                        </a:rPr>
                        <a:t>BMBF</a:t>
                      </a:r>
                      <a:endParaRPr lang="de-DE" sz="1400" b="0" i="0" u="none" strike="noStrike" dirty="0">
                        <a:solidFill>
                          <a:srgbClr val="000000"/>
                        </a:solidFill>
                        <a:effectLst/>
                        <a:latin typeface="Aptos" panose="020B0004020202020204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1400" b="1" u="none" strike="noStrike" dirty="0" err="1">
                          <a:effectLst/>
                          <a:latin typeface="Aptos" panose="020B0004020202020204" pitchFamily="34" charset="0"/>
                        </a:rPr>
                        <a:t>TreeMon</a:t>
                      </a:r>
                      <a:endParaRPr lang="de-DE" sz="1400" b="1" i="0" u="none" strike="noStrike" dirty="0">
                        <a:solidFill>
                          <a:srgbClr val="000000"/>
                        </a:solidFill>
                        <a:effectLst/>
                        <a:latin typeface="Aptos" panose="020B0004020202020204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1400" u="none" strike="noStrike">
                          <a:effectLst/>
                          <a:latin typeface="Aptos" panose="020B0004020202020204" pitchFamily="34" charset="0"/>
                        </a:rPr>
                        <a:t>Entwicklung eines autonomen Schallemissions-Sensorknotens für das Zustandsmonitoring von stehenden Bäumen</a:t>
                      </a:r>
                      <a:endParaRPr lang="de-DE" sz="1400" b="0" i="0" u="none" strike="noStrike">
                        <a:solidFill>
                          <a:srgbClr val="000000"/>
                        </a:solidFill>
                        <a:effectLst/>
                        <a:latin typeface="Aptos" panose="020B0004020202020204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400" u="none" strike="noStrike">
                          <a:effectLst/>
                          <a:latin typeface="Aptos" panose="020B0004020202020204" pitchFamily="34" charset="0"/>
                        </a:rPr>
                        <a:t>01.09.23</a:t>
                      </a:r>
                      <a:endParaRPr lang="de-DE" sz="1400" b="0" i="0" u="none" strike="noStrike">
                        <a:solidFill>
                          <a:srgbClr val="000000"/>
                        </a:solidFill>
                        <a:effectLst/>
                        <a:latin typeface="Aptos" panose="020B0004020202020204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400" u="none" strike="noStrike">
                          <a:effectLst/>
                          <a:latin typeface="Aptos" panose="020B0004020202020204" pitchFamily="34" charset="0"/>
                        </a:rPr>
                        <a:t>31.08.26</a:t>
                      </a:r>
                      <a:endParaRPr lang="de-DE" sz="1400" b="0" i="0" u="none" strike="noStrike">
                        <a:solidFill>
                          <a:srgbClr val="000000"/>
                        </a:solidFill>
                        <a:effectLst/>
                        <a:latin typeface="Aptos" panose="020B0004020202020204" pitchFamily="34" charset="0"/>
                      </a:endParaRPr>
                    </a:p>
                  </a:txBody>
                  <a:tcPr marL="45720" marR="45720" anchor="ctr"/>
                </a:tc>
                <a:extLst>
                  <a:ext uri="{0D108BD9-81ED-4DB2-BD59-A6C34878D82A}">
                    <a16:rowId xmlns:a16="http://schemas.microsoft.com/office/drawing/2014/main" val="2933212516"/>
                  </a:ext>
                </a:extLst>
              </a:tr>
              <a:tr h="624385"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400" u="none" strike="noStrike">
                          <a:effectLst/>
                          <a:latin typeface="Aptos" panose="020B0004020202020204" pitchFamily="34" charset="0"/>
                        </a:rPr>
                        <a:t>SAB</a:t>
                      </a:r>
                      <a:endParaRPr lang="de-DE" sz="1400" b="0" i="0" u="none" strike="noStrike">
                        <a:solidFill>
                          <a:srgbClr val="000000"/>
                        </a:solidFill>
                        <a:effectLst/>
                        <a:latin typeface="Aptos" panose="020B0004020202020204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1400" b="1" u="none" strike="noStrike" dirty="0" err="1">
                          <a:effectLst/>
                          <a:latin typeface="Aptos" panose="020B0004020202020204" pitchFamily="34" charset="0"/>
                        </a:rPr>
                        <a:t>InnoTeams</a:t>
                      </a:r>
                      <a:r>
                        <a:rPr lang="de-DE" sz="1400" b="1" u="none" strike="noStrike" dirty="0">
                          <a:effectLst/>
                          <a:latin typeface="Aptos" panose="020B0004020202020204" pitchFamily="34" charset="0"/>
                        </a:rPr>
                        <a:t>: </a:t>
                      </a:r>
                      <a:r>
                        <a:rPr lang="de-DE" sz="1400" b="1" u="none" strike="noStrike" dirty="0" err="1">
                          <a:effectLst/>
                          <a:latin typeface="Aptos" panose="020B0004020202020204" pitchFamily="34" charset="0"/>
                        </a:rPr>
                        <a:t>DynAMics</a:t>
                      </a:r>
                      <a:endParaRPr lang="de-DE" sz="1400" b="1" i="0" u="none" strike="noStrike" dirty="0">
                        <a:solidFill>
                          <a:srgbClr val="000000"/>
                        </a:solidFill>
                        <a:effectLst/>
                        <a:latin typeface="Aptos" panose="020B0004020202020204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1400" u="none" strike="noStrike" dirty="0">
                          <a:effectLst/>
                          <a:latin typeface="Aptos" panose="020B0004020202020204" pitchFamily="34" charset="0"/>
                        </a:rPr>
                        <a:t>Dynamisches Modul zur Charakterisierung des Laserschmelzprozesses mittels Messung der emittierten Strahlung der Erstarrungszone</a:t>
                      </a:r>
                      <a:endParaRPr lang="de-DE" sz="1400" b="0" i="0" u="none" strike="noStrike" dirty="0">
                        <a:solidFill>
                          <a:srgbClr val="000000"/>
                        </a:solidFill>
                        <a:effectLst/>
                        <a:latin typeface="Aptos" panose="020B0004020202020204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400" u="none" strike="noStrike">
                          <a:effectLst/>
                          <a:latin typeface="Aptos" panose="020B0004020202020204" pitchFamily="34" charset="0"/>
                        </a:rPr>
                        <a:t>01.05.23</a:t>
                      </a:r>
                      <a:endParaRPr lang="de-DE" sz="1400" b="0" i="0" u="none" strike="noStrike">
                        <a:solidFill>
                          <a:srgbClr val="000000"/>
                        </a:solidFill>
                        <a:effectLst/>
                        <a:latin typeface="Aptos" panose="020B0004020202020204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400" u="none" strike="noStrike">
                          <a:effectLst/>
                          <a:latin typeface="Aptos" panose="020B0004020202020204" pitchFamily="34" charset="0"/>
                        </a:rPr>
                        <a:t>30.04.26</a:t>
                      </a:r>
                      <a:endParaRPr lang="de-DE" sz="1400" b="0" i="0" u="none" strike="noStrike">
                        <a:solidFill>
                          <a:srgbClr val="000000"/>
                        </a:solidFill>
                        <a:effectLst/>
                        <a:latin typeface="Aptos" panose="020B0004020202020204" pitchFamily="34" charset="0"/>
                      </a:endParaRPr>
                    </a:p>
                  </a:txBody>
                  <a:tcPr marL="45720" marR="45720" anchor="ctr"/>
                </a:tc>
                <a:extLst>
                  <a:ext uri="{0D108BD9-81ED-4DB2-BD59-A6C34878D82A}">
                    <a16:rowId xmlns:a16="http://schemas.microsoft.com/office/drawing/2014/main" val="988268948"/>
                  </a:ext>
                </a:extLst>
              </a:tr>
              <a:tr h="706979"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400" u="none" strike="noStrike">
                          <a:effectLst/>
                          <a:latin typeface="Aptos" panose="020B0004020202020204" pitchFamily="34" charset="0"/>
                        </a:rPr>
                        <a:t>BMBF</a:t>
                      </a:r>
                      <a:endParaRPr lang="de-DE" sz="1400" b="0" i="0" u="none" strike="noStrike">
                        <a:solidFill>
                          <a:srgbClr val="000000"/>
                        </a:solidFill>
                        <a:effectLst/>
                        <a:latin typeface="Aptos" panose="020B0004020202020204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1400" b="1" u="none" strike="noStrike" dirty="0" err="1">
                          <a:effectLst/>
                          <a:latin typeface="Aptos" panose="020B0004020202020204" pitchFamily="34" charset="0"/>
                        </a:rPr>
                        <a:t>DigiKompost</a:t>
                      </a:r>
                      <a:endParaRPr lang="de-DE" sz="1400" b="1" i="0" u="none" strike="noStrike" dirty="0">
                        <a:solidFill>
                          <a:srgbClr val="000000"/>
                        </a:solidFill>
                        <a:effectLst/>
                        <a:latin typeface="Aptos" panose="020B0004020202020204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1400" u="none" strike="noStrike">
                          <a:effectLst/>
                          <a:latin typeface="Aptos" panose="020B0004020202020204" pitchFamily="34" charset="0"/>
                        </a:rPr>
                        <a:t>Entwicklung und Erprobung eines dezentralen IoT-Sensorsystems zur KI-gestützten Steuerung von Kompostmieten zur Reduzierung der prozessbasierten Methan-Treibhausemissionen</a:t>
                      </a:r>
                      <a:endParaRPr lang="de-DE" sz="1400" b="0" i="0" u="none" strike="noStrike">
                        <a:solidFill>
                          <a:srgbClr val="000000"/>
                        </a:solidFill>
                        <a:effectLst/>
                        <a:latin typeface="Aptos" panose="020B0004020202020204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400" u="none" strike="noStrike">
                          <a:effectLst/>
                          <a:latin typeface="Aptos" panose="020B0004020202020204" pitchFamily="34" charset="0"/>
                        </a:rPr>
                        <a:t>01.08.23</a:t>
                      </a:r>
                      <a:endParaRPr lang="de-DE" sz="1400" b="0" i="0" u="none" strike="noStrike">
                        <a:solidFill>
                          <a:srgbClr val="000000"/>
                        </a:solidFill>
                        <a:effectLst/>
                        <a:latin typeface="Aptos" panose="020B0004020202020204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400" u="none" strike="noStrike" dirty="0">
                          <a:effectLst/>
                          <a:latin typeface="Aptos" panose="020B0004020202020204" pitchFamily="34" charset="0"/>
                        </a:rPr>
                        <a:t>31.01.26</a:t>
                      </a:r>
                      <a:endParaRPr lang="de-DE" sz="1400" b="0" i="0" u="none" strike="noStrike" dirty="0">
                        <a:solidFill>
                          <a:srgbClr val="000000"/>
                        </a:solidFill>
                        <a:effectLst/>
                        <a:latin typeface="Aptos" panose="020B0004020202020204" pitchFamily="34" charset="0"/>
                      </a:endParaRPr>
                    </a:p>
                  </a:txBody>
                  <a:tcPr marL="45720" marR="45720" anchor="ctr"/>
                </a:tc>
                <a:extLst>
                  <a:ext uri="{0D108BD9-81ED-4DB2-BD59-A6C34878D82A}">
                    <a16:rowId xmlns:a16="http://schemas.microsoft.com/office/drawing/2014/main" val="1782774903"/>
                  </a:ext>
                </a:extLst>
              </a:tr>
              <a:tr h="624385"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EU</a:t>
                      </a: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GREENER</a:t>
                      </a: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Single Photon source and detector based on novel materials for the detection of endocrine disruptors</a:t>
                      </a: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4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01.01.23</a:t>
                      </a: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30.6.26</a:t>
                      </a:r>
                    </a:p>
                  </a:txBody>
                  <a:tcPr marL="45720" marR="45720" anchor="ctr"/>
                </a:tc>
                <a:extLst>
                  <a:ext uri="{0D108BD9-81ED-4DB2-BD59-A6C34878D82A}">
                    <a16:rowId xmlns:a16="http://schemas.microsoft.com/office/drawing/2014/main" val="2257778729"/>
                  </a:ext>
                </a:extLst>
              </a:tr>
              <a:tr h="624385"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SAB</a:t>
                      </a: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14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AluOxid</a:t>
                      </a:r>
                      <a:endParaRPr lang="de-DE" sz="1400" b="1" i="0" u="none" strike="noStrike" dirty="0">
                        <a:solidFill>
                          <a:srgbClr val="000000"/>
                        </a:solidFill>
                        <a:effectLst/>
                        <a:latin typeface="Aptos" panose="020B0004020202020204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Inline-Bestimmung der Oxidschicht von Aluminiumoberflächen für automatisierte Fügeprozesse</a:t>
                      </a: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01.07.23</a:t>
                      </a: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31.12.25</a:t>
                      </a:r>
                    </a:p>
                  </a:txBody>
                  <a:tcPr marL="45720" marR="45720" anchor="ctr"/>
                </a:tc>
                <a:extLst>
                  <a:ext uri="{0D108BD9-81ED-4DB2-BD59-A6C34878D82A}">
                    <a16:rowId xmlns:a16="http://schemas.microsoft.com/office/drawing/2014/main" val="3880269861"/>
                  </a:ext>
                </a:extLst>
              </a:tr>
              <a:tr h="624385"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BMWi</a:t>
                      </a:r>
                      <a:endParaRPr lang="de-DE" sz="1400" b="0" i="0" u="none" strike="noStrike" dirty="0">
                        <a:solidFill>
                          <a:srgbClr val="000000"/>
                        </a:solidFill>
                        <a:effectLst/>
                        <a:latin typeface="Aptos" panose="020B0004020202020204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Pedometer</a:t>
                      </a: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Sensor zur Online-Bestimmung von Klauenkrankheiten bei Kühen</a:t>
                      </a: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01.05.23</a:t>
                      </a: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30.09.25</a:t>
                      </a:r>
                    </a:p>
                  </a:txBody>
                  <a:tcPr marL="45720" marR="45720" anchor="ctr"/>
                </a:tc>
                <a:extLst>
                  <a:ext uri="{0D108BD9-81ED-4DB2-BD59-A6C34878D82A}">
                    <a16:rowId xmlns:a16="http://schemas.microsoft.com/office/drawing/2014/main" val="1721194298"/>
                  </a:ext>
                </a:extLst>
              </a:tr>
            </a:tbl>
          </a:graphicData>
        </a:graphic>
      </p:graphicFrame>
      <p:sp>
        <p:nvSpPr>
          <p:cNvPr id="3" name="Titel 2">
            <a:extLst>
              <a:ext uri="{FF2B5EF4-FFF2-40B4-BE49-F238E27FC236}">
                <a16:creationId xmlns:a16="http://schemas.microsoft.com/office/drawing/2014/main" id="{916E2B9B-68A6-97B8-8D1C-8E05EF5FFC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de-DE" dirty="0"/>
              <a:t>Forschungsprojekte aktuell</a:t>
            </a:r>
          </a:p>
        </p:txBody>
      </p:sp>
      <p:sp>
        <p:nvSpPr>
          <p:cNvPr id="9" name="Foliennummernplatzhalter 8">
            <a:extLst>
              <a:ext uri="{FF2B5EF4-FFF2-40B4-BE49-F238E27FC236}">
                <a16:creationId xmlns:a16="http://schemas.microsoft.com/office/drawing/2014/main" id="{C53E945A-A148-78BC-5B41-B9CED327E75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A9E5BF55-0C43-412B-9F79-9EFD479A3D64}" type="slidenum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6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3" name="Fußzeilenplatzhalter 12">
            <a:extLst>
              <a:ext uri="{FF2B5EF4-FFF2-40B4-BE49-F238E27FC236}">
                <a16:creationId xmlns:a16="http://schemas.microsoft.com/office/drawing/2014/main" id="{0C1008A5-FEF6-EC29-C26A-2726A2ABC73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nl-NL">
                <a:solidFill>
                  <a:prstClr val="black">
                    <a:tint val="75000"/>
                  </a:prstClr>
                </a:solidFill>
              </a:rPr>
              <a:t>(C) 2026 Antje Wilhelms, IfU GmbH</a:t>
            </a:r>
            <a:endParaRPr lang="de-DE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919165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487168" y="1403711"/>
            <a:ext cx="6323180" cy="273151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7068"/>
              </a:lnSpc>
            </a:pPr>
            <a:r>
              <a:rPr lang="en-US" sz="6200" b="1" dirty="0" err="1">
                <a:solidFill>
                  <a:srgbClr val="000000"/>
                </a:solidFill>
                <a:latin typeface="Noto Sans JP" panose="020B0200000000000000" pitchFamily="34" charset="-128"/>
                <a:ea typeface="Noto Sans JP" panose="020B0200000000000000" pitchFamily="34" charset="-128"/>
                <a:cs typeface="Libre Baskerville Bold"/>
                <a:sym typeface="Libre Baskerville Bold"/>
              </a:rPr>
              <a:t>Umgang</a:t>
            </a:r>
            <a:r>
              <a:rPr lang="en-US" sz="6200" b="1" dirty="0">
                <a:solidFill>
                  <a:srgbClr val="000000"/>
                </a:solidFill>
                <a:latin typeface="Noto Sans JP" panose="020B0200000000000000" pitchFamily="34" charset="-128"/>
                <a:ea typeface="Noto Sans JP" panose="020B0200000000000000" pitchFamily="34" charset="-128"/>
                <a:cs typeface="Libre Baskerville Bold"/>
                <a:sym typeface="Libre Baskerville Bold"/>
              </a:rPr>
              <a:t> </a:t>
            </a:r>
            <a:r>
              <a:rPr lang="en-US" sz="6200" b="1" dirty="0" err="1">
                <a:solidFill>
                  <a:srgbClr val="000000"/>
                </a:solidFill>
                <a:latin typeface="Noto Sans JP" panose="020B0200000000000000" pitchFamily="34" charset="-128"/>
                <a:ea typeface="Noto Sans JP" panose="020B0200000000000000" pitchFamily="34" charset="-128"/>
                <a:cs typeface="Libre Baskerville Bold"/>
                <a:sym typeface="Libre Baskerville Bold"/>
              </a:rPr>
              <a:t>mit</a:t>
            </a:r>
            <a:r>
              <a:rPr lang="en-US" sz="6200" b="1" dirty="0">
                <a:solidFill>
                  <a:srgbClr val="000000"/>
                </a:solidFill>
                <a:latin typeface="Noto Sans JP" panose="020B0200000000000000" pitchFamily="34" charset="-128"/>
                <a:ea typeface="Noto Sans JP" panose="020B0200000000000000" pitchFamily="34" charset="-128"/>
                <a:cs typeface="Libre Baskerville Bold"/>
                <a:sym typeface="Libre Baskerville Bold"/>
              </a:rPr>
              <a:t> </a:t>
            </a:r>
            <a:r>
              <a:rPr lang="en-US" sz="6200" b="1" dirty="0" err="1">
                <a:solidFill>
                  <a:srgbClr val="000000"/>
                </a:solidFill>
                <a:latin typeface="Noto Sans JP" panose="020B0200000000000000" pitchFamily="34" charset="-128"/>
                <a:ea typeface="Noto Sans JP" panose="020B0200000000000000" pitchFamily="34" charset="-128"/>
                <a:cs typeface="Libre Baskerville Bold"/>
                <a:sym typeface="Libre Baskerville Bold"/>
              </a:rPr>
              <a:t>schwierigen</a:t>
            </a:r>
            <a:r>
              <a:rPr lang="en-US" sz="6200" b="1" dirty="0">
                <a:solidFill>
                  <a:srgbClr val="000000"/>
                </a:solidFill>
                <a:latin typeface="Noto Sans JP" panose="020B0200000000000000" pitchFamily="34" charset="-128"/>
                <a:ea typeface="Noto Sans JP" panose="020B0200000000000000" pitchFamily="34" charset="-128"/>
                <a:cs typeface="Libre Baskerville Bold"/>
                <a:sym typeface="Libre Baskerville Bold"/>
              </a:rPr>
              <a:t> </a:t>
            </a:r>
            <a:r>
              <a:rPr lang="en-US" sz="6200" b="1" dirty="0" err="1">
                <a:solidFill>
                  <a:srgbClr val="000000"/>
                </a:solidFill>
                <a:latin typeface="Noto Sans JP" panose="020B0200000000000000" pitchFamily="34" charset="-128"/>
                <a:ea typeface="Noto Sans JP" panose="020B0200000000000000" pitchFamily="34" charset="-128"/>
                <a:cs typeface="Libre Baskerville Bold"/>
                <a:sym typeface="Libre Baskerville Bold"/>
              </a:rPr>
              <a:t>Mitarbeitern</a:t>
            </a:r>
            <a:endParaRPr lang="en-US" sz="6200" b="1" dirty="0">
              <a:solidFill>
                <a:srgbClr val="000000"/>
              </a:solidFill>
              <a:latin typeface="Noto Sans JP" panose="020B0200000000000000" pitchFamily="34" charset="-128"/>
              <a:ea typeface="Noto Sans JP" panose="020B0200000000000000" pitchFamily="34" charset="-128"/>
              <a:cs typeface="Libre Baskerville Bold"/>
              <a:sym typeface="Libre Baskerville Bold"/>
            </a:endParaRPr>
          </a:p>
        </p:txBody>
      </p:sp>
      <p:sp>
        <p:nvSpPr>
          <p:cNvPr id="3" name="Freeform 3"/>
          <p:cNvSpPr/>
          <p:nvPr/>
        </p:nvSpPr>
        <p:spPr>
          <a:xfrm>
            <a:off x="6987005" y="354554"/>
            <a:ext cx="4701111" cy="4453234"/>
          </a:xfrm>
          <a:custGeom>
            <a:avLst/>
            <a:gdLst/>
            <a:ahLst/>
            <a:cxnLst/>
            <a:rect l="l" t="t" r="r" b="b"/>
            <a:pathLst>
              <a:path w="7051666" h="6679851">
                <a:moveTo>
                  <a:pt x="0" y="0"/>
                </a:moveTo>
                <a:lnTo>
                  <a:pt x="7051666" y="0"/>
                </a:lnTo>
                <a:lnTo>
                  <a:pt x="7051666" y="6679851"/>
                </a:lnTo>
                <a:lnTo>
                  <a:pt x="0" y="6679851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7" name="TextBox 7"/>
          <p:cNvSpPr txBox="1"/>
          <p:nvPr/>
        </p:nvSpPr>
        <p:spPr>
          <a:xfrm>
            <a:off x="487168" y="5191824"/>
            <a:ext cx="5608832" cy="77380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079"/>
              </a:lnSpc>
            </a:pPr>
            <a:r>
              <a:rPr lang="en-US" sz="2199" dirty="0" err="1">
                <a:solidFill>
                  <a:srgbClr val="000000"/>
                </a:solidFill>
                <a:latin typeface="Aptos" panose="020B0004020202020204" pitchFamily="34" charset="0"/>
                <a:ea typeface="Roboto"/>
                <a:cs typeface="Roboto"/>
                <a:sym typeface="Roboto"/>
              </a:rPr>
              <a:t>Erkenntnisse</a:t>
            </a:r>
            <a:r>
              <a:rPr lang="en-US" sz="2199" dirty="0">
                <a:solidFill>
                  <a:srgbClr val="000000"/>
                </a:solidFill>
                <a:latin typeface="Aptos" panose="020B0004020202020204" pitchFamily="34" charset="0"/>
                <a:ea typeface="Roboto"/>
                <a:cs typeface="Roboto"/>
                <a:sym typeface="Roboto"/>
              </a:rPr>
              <a:t> und </a:t>
            </a:r>
            <a:r>
              <a:rPr lang="en-US" sz="2199" dirty="0" err="1">
                <a:solidFill>
                  <a:srgbClr val="000000"/>
                </a:solidFill>
                <a:latin typeface="Aptos" panose="020B0004020202020204" pitchFamily="34" charset="0"/>
                <a:ea typeface="Roboto"/>
                <a:cs typeface="Roboto"/>
                <a:sym typeface="Roboto"/>
              </a:rPr>
              <a:t>Strategien</a:t>
            </a:r>
            <a:r>
              <a:rPr lang="en-US" sz="2199" dirty="0">
                <a:solidFill>
                  <a:srgbClr val="000000"/>
                </a:solidFill>
                <a:latin typeface="Aptos" panose="020B0004020202020204" pitchFamily="34" charset="0"/>
                <a:ea typeface="Roboto"/>
                <a:cs typeface="Roboto"/>
                <a:sym typeface="Roboto"/>
              </a:rPr>
              <a:t> </a:t>
            </a:r>
            <a:r>
              <a:rPr lang="en-US" sz="2199" dirty="0" err="1">
                <a:solidFill>
                  <a:srgbClr val="000000"/>
                </a:solidFill>
                <a:latin typeface="Aptos" panose="020B0004020202020204" pitchFamily="34" charset="0"/>
                <a:ea typeface="Roboto"/>
                <a:cs typeface="Roboto"/>
                <a:sym typeface="Roboto"/>
              </a:rPr>
              <a:t>aus</a:t>
            </a:r>
            <a:r>
              <a:rPr lang="en-US" sz="2199" dirty="0">
                <a:solidFill>
                  <a:srgbClr val="000000"/>
                </a:solidFill>
                <a:latin typeface="Aptos" panose="020B0004020202020204" pitchFamily="34" charset="0"/>
                <a:ea typeface="Roboto"/>
                <a:cs typeface="Roboto"/>
                <a:sym typeface="Roboto"/>
              </a:rPr>
              <a:t> </a:t>
            </a:r>
            <a:r>
              <a:rPr lang="en-US" sz="2199" dirty="0" err="1">
                <a:solidFill>
                  <a:srgbClr val="000000"/>
                </a:solidFill>
                <a:latin typeface="Aptos" panose="020B0004020202020204" pitchFamily="34" charset="0"/>
                <a:ea typeface="Roboto"/>
                <a:cs typeface="Roboto"/>
                <a:sym typeface="Roboto"/>
              </a:rPr>
              <a:t>einem</a:t>
            </a:r>
            <a:r>
              <a:rPr lang="en-US" sz="2199" dirty="0">
                <a:solidFill>
                  <a:srgbClr val="000000"/>
                </a:solidFill>
                <a:latin typeface="Aptos" panose="020B0004020202020204" pitchFamily="34" charset="0"/>
                <a:ea typeface="Roboto"/>
                <a:cs typeface="Roboto"/>
                <a:sym typeface="Roboto"/>
              </a:rPr>
              <a:t> </a:t>
            </a:r>
            <a:r>
              <a:rPr lang="en-US" sz="2199" dirty="0" err="1">
                <a:solidFill>
                  <a:srgbClr val="000000"/>
                </a:solidFill>
                <a:latin typeface="Aptos" panose="020B0004020202020204" pitchFamily="34" charset="0"/>
                <a:ea typeface="Roboto"/>
                <a:cs typeface="Roboto"/>
                <a:sym typeface="Roboto"/>
              </a:rPr>
              <a:t>Führungsseminar</a:t>
            </a:r>
            <a:r>
              <a:rPr lang="en-US" sz="2199" dirty="0">
                <a:solidFill>
                  <a:srgbClr val="000000"/>
                </a:solidFill>
                <a:latin typeface="Aptos" panose="020B0004020202020204" pitchFamily="34" charset="0"/>
                <a:ea typeface="Roboto"/>
                <a:cs typeface="Roboto"/>
                <a:sym typeface="Roboto"/>
              </a:rPr>
              <a:t>.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487169" y="878777"/>
            <a:ext cx="1936423" cy="22166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1867"/>
              </a:lnSpc>
            </a:pPr>
            <a:r>
              <a:rPr lang="en-US" sz="1333" b="1" dirty="0" err="1">
                <a:solidFill>
                  <a:srgbClr val="000000"/>
                </a:solidFill>
                <a:latin typeface="Roboto Bold"/>
                <a:ea typeface="Roboto Bold"/>
                <a:cs typeface="Roboto Bold"/>
                <a:sym typeface="Roboto Bold"/>
              </a:rPr>
              <a:t>Netzwerk</a:t>
            </a:r>
            <a:r>
              <a:rPr lang="en-US" sz="1333" b="1" dirty="0">
                <a:solidFill>
                  <a:srgbClr val="000000"/>
                </a:solidFill>
                <a:latin typeface="Roboto Bold"/>
                <a:ea typeface="Roboto Bold"/>
                <a:cs typeface="Roboto Bold"/>
                <a:sym typeface="Roboto Bold"/>
              </a:rPr>
              <a:t> WUNDER</a:t>
            </a:r>
          </a:p>
        </p:txBody>
      </p:sp>
      <p:sp>
        <p:nvSpPr>
          <p:cNvPr id="9" name="AutoShape 9"/>
          <p:cNvSpPr/>
          <p:nvPr/>
        </p:nvSpPr>
        <p:spPr>
          <a:xfrm>
            <a:off x="487167" y="1241785"/>
            <a:ext cx="1464000" cy="0"/>
          </a:xfrm>
          <a:prstGeom prst="line">
            <a:avLst/>
          </a:prstGeom>
          <a:ln w="38100" cap="flat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678707" y="5469282"/>
            <a:ext cx="4232086" cy="912046"/>
            <a:chOff x="0" y="-47625"/>
            <a:chExt cx="4072737" cy="595763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4072737" cy="406400"/>
            </a:xfrm>
            <a:custGeom>
              <a:avLst/>
              <a:gdLst/>
              <a:ahLst/>
              <a:cxnLst/>
              <a:rect l="l" t="t" r="r" b="b"/>
              <a:pathLst>
                <a:path w="4072737" h="406400">
                  <a:moveTo>
                    <a:pt x="3869537" y="0"/>
                  </a:moveTo>
                  <a:cubicBezTo>
                    <a:pt x="3981761" y="0"/>
                    <a:pt x="4072737" y="90976"/>
                    <a:pt x="4072737" y="203200"/>
                  </a:cubicBezTo>
                  <a:cubicBezTo>
                    <a:pt x="4072737" y="315424"/>
                    <a:pt x="3981761" y="406400"/>
                    <a:pt x="3869537" y="406400"/>
                  </a:cubicBezTo>
                  <a:lnTo>
                    <a:pt x="203200" y="406400"/>
                  </a:lnTo>
                  <a:cubicBezTo>
                    <a:pt x="90976" y="406400"/>
                    <a:pt x="0" y="315424"/>
                    <a:pt x="0" y="203200"/>
                  </a:cubicBezTo>
                  <a:cubicBezTo>
                    <a:pt x="0" y="90976"/>
                    <a:pt x="90976" y="0"/>
                    <a:pt x="203200" y="0"/>
                  </a:cubicBezTo>
                  <a:close/>
                </a:path>
              </a:pathLst>
            </a:custGeom>
            <a:solidFill>
              <a:schemeClr val="accent1"/>
            </a:solidFill>
            <a:ln w="19050" cap="sq">
              <a:solidFill>
                <a:schemeClr val="accent1"/>
              </a:solidFill>
              <a:prstDash val="solid"/>
              <a:miter/>
            </a:ln>
          </p:spPr>
        </p:sp>
        <p:sp>
          <p:nvSpPr>
            <p:cNvPr id="4" name="TextBox 4"/>
            <p:cNvSpPr txBox="1"/>
            <p:nvPr/>
          </p:nvSpPr>
          <p:spPr>
            <a:xfrm>
              <a:off x="0" y="-47625"/>
              <a:ext cx="4072737" cy="595763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>
                <a:lnSpc>
                  <a:spcPts val="1865"/>
                </a:lnSpc>
              </a:pPr>
              <a:r>
                <a:rPr lang="en-US" sz="2000" b="1" dirty="0" err="1">
                  <a:solidFill>
                    <a:srgbClr val="000000"/>
                  </a:solidFill>
                  <a:latin typeface="Aptos" panose="020B0004020202020204" pitchFamily="34" charset="0"/>
                  <a:ea typeface="Roboto Bold"/>
                  <a:cs typeface="Roboto Bold"/>
                  <a:sym typeface="Roboto Bold"/>
                </a:rPr>
                <a:t>Kernaussagen</a:t>
              </a:r>
              <a:r>
                <a:rPr lang="en-US" sz="2000" b="1" dirty="0">
                  <a:solidFill>
                    <a:srgbClr val="000000"/>
                  </a:solidFill>
                  <a:latin typeface="Aptos" panose="020B0004020202020204" pitchFamily="34" charset="0"/>
                  <a:ea typeface="Roboto Bold"/>
                  <a:cs typeface="Roboto Bold"/>
                  <a:sym typeface="Roboto Bold"/>
                </a:rPr>
                <a:t> des Seminars</a:t>
              </a:r>
            </a:p>
          </p:txBody>
        </p:sp>
      </p:grpSp>
      <p:sp>
        <p:nvSpPr>
          <p:cNvPr id="5" name="Freeform 5"/>
          <p:cNvSpPr/>
          <p:nvPr/>
        </p:nvSpPr>
        <p:spPr>
          <a:xfrm>
            <a:off x="5932283" y="1854579"/>
            <a:ext cx="327433" cy="327433"/>
          </a:xfrm>
          <a:custGeom>
            <a:avLst/>
            <a:gdLst/>
            <a:ahLst/>
            <a:cxnLst/>
            <a:rect l="l" t="t" r="r" b="b"/>
            <a:pathLst>
              <a:path w="491150" h="491150">
                <a:moveTo>
                  <a:pt x="0" y="0"/>
                </a:moveTo>
                <a:lnTo>
                  <a:pt x="491150" y="0"/>
                </a:lnTo>
                <a:lnTo>
                  <a:pt x="491150" y="491150"/>
                </a:lnTo>
                <a:lnTo>
                  <a:pt x="0" y="491150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  <a:ln>
            <a:solidFill>
              <a:schemeClr val="accent1"/>
            </a:solidFill>
          </a:ln>
        </p:spPr>
      </p:sp>
      <p:sp>
        <p:nvSpPr>
          <p:cNvPr id="6" name="Freeform 6"/>
          <p:cNvSpPr/>
          <p:nvPr/>
        </p:nvSpPr>
        <p:spPr>
          <a:xfrm>
            <a:off x="5932283" y="2764916"/>
            <a:ext cx="327433" cy="327433"/>
          </a:xfrm>
          <a:custGeom>
            <a:avLst/>
            <a:gdLst/>
            <a:ahLst/>
            <a:cxnLst/>
            <a:rect l="l" t="t" r="r" b="b"/>
            <a:pathLst>
              <a:path w="491150" h="491150">
                <a:moveTo>
                  <a:pt x="0" y="0"/>
                </a:moveTo>
                <a:lnTo>
                  <a:pt x="491150" y="0"/>
                </a:lnTo>
                <a:lnTo>
                  <a:pt x="491150" y="491150"/>
                </a:lnTo>
                <a:lnTo>
                  <a:pt x="0" y="491150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>
            <a:off x="5932283" y="3676549"/>
            <a:ext cx="327433" cy="327433"/>
          </a:xfrm>
          <a:custGeom>
            <a:avLst/>
            <a:gdLst/>
            <a:ahLst/>
            <a:cxnLst/>
            <a:rect l="l" t="t" r="r" b="b"/>
            <a:pathLst>
              <a:path w="491150" h="491150">
                <a:moveTo>
                  <a:pt x="0" y="0"/>
                </a:moveTo>
                <a:lnTo>
                  <a:pt x="491150" y="0"/>
                </a:lnTo>
                <a:lnTo>
                  <a:pt x="491150" y="491150"/>
                </a:lnTo>
                <a:lnTo>
                  <a:pt x="0" y="491150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8" name="Freeform 8"/>
          <p:cNvSpPr/>
          <p:nvPr/>
        </p:nvSpPr>
        <p:spPr>
          <a:xfrm>
            <a:off x="5932283" y="4588182"/>
            <a:ext cx="327433" cy="327433"/>
          </a:xfrm>
          <a:custGeom>
            <a:avLst/>
            <a:gdLst/>
            <a:ahLst/>
            <a:cxnLst/>
            <a:rect l="l" t="t" r="r" b="b"/>
            <a:pathLst>
              <a:path w="491150" h="491150">
                <a:moveTo>
                  <a:pt x="0" y="0"/>
                </a:moveTo>
                <a:lnTo>
                  <a:pt x="491150" y="0"/>
                </a:lnTo>
                <a:lnTo>
                  <a:pt x="491150" y="491150"/>
                </a:lnTo>
                <a:lnTo>
                  <a:pt x="0" y="491150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10" name="Freeform 10"/>
          <p:cNvSpPr/>
          <p:nvPr/>
        </p:nvSpPr>
        <p:spPr>
          <a:xfrm>
            <a:off x="877219" y="2182012"/>
            <a:ext cx="3707339" cy="3141969"/>
          </a:xfrm>
          <a:custGeom>
            <a:avLst/>
            <a:gdLst/>
            <a:ahLst/>
            <a:cxnLst/>
            <a:rect l="l" t="t" r="r" b="b"/>
            <a:pathLst>
              <a:path w="5561008" h="4712954">
                <a:moveTo>
                  <a:pt x="0" y="0"/>
                </a:moveTo>
                <a:lnTo>
                  <a:pt x="5561008" y="0"/>
                </a:lnTo>
                <a:lnTo>
                  <a:pt x="5561008" y="4712955"/>
                </a:lnTo>
                <a:lnTo>
                  <a:pt x="0" y="4712955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/>
            </a:stretch>
          </a:blipFill>
        </p:spPr>
      </p:sp>
      <p:sp>
        <p:nvSpPr>
          <p:cNvPr id="19" name="Inhaltsplatzhalter 18">
            <a:extLst>
              <a:ext uri="{FF2B5EF4-FFF2-40B4-BE49-F238E27FC236}">
                <a16:creationId xmlns:a16="http://schemas.microsoft.com/office/drawing/2014/main" id="{B7942C7C-3103-676E-C452-67CBE59A2624}"/>
              </a:ext>
            </a:extLst>
          </p:cNvPr>
          <p:cNvSpPr>
            <a:spLocks noGrp="1"/>
          </p:cNvSpPr>
          <p:nvPr>
            <p:ph idx="14"/>
          </p:nvPr>
        </p:nvSpPr>
        <p:spPr>
          <a:xfrm>
            <a:off x="6456040" y="1533677"/>
            <a:ext cx="5126360" cy="4271587"/>
          </a:xfrm>
        </p:spPr>
        <p:txBody>
          <a:bodyPr>
            <a:normAutofit lnSpcReduction="10000"/>
          </a:bodyPr>
          <a:lstStyle/>
          <a:p>
            <a:pPr marL="0" indent="0">
              <a:lnSpc>
                <a:spcPct val="100000"/>
              </a:lnSpc>
              <a:spcAft>
                <a:spcPts val="2400"/>
              </a:spcAft>
              <a:buNone/>
            </a:pPr>
            <a:r>
              <a:rPr lang="en-US" sz="2400" dirty="0" err="1">
                <a:solidFill>
                  <a:srgbClr val="000000"/>
                </a:solidFill>
                <a:ea typeface="Roboto"/>
                <a:sym typeface="Roboto"/>
              </a:rPr>
              <a:t>Schwierige</a:t>
            </a:r>
            <a:r>
              <a:rPr lang="en-US" sz="2400" dirty="0">
                <a:solidFill>
                  <a:srgbClr val="000000"/>
                </a:solidFill>
                <a:ea typeface="Roboto"/>
                <a:sym typeface="Roboto"/>
              </a:rPr>
              <a:t> Mitarbeiter </a:t>
            </a:r>
            <a:r>
              <a:rPr lang="en-US" sz="2400" dirty="0" err="1">
                <a:solidFill>
                  <a:srgbClr val="000000"/>
                </a:solidFill>
                <a:ea typeface="Roboto"/>
                <a:sym typeface="Roboto"/>
              </a:rPr>
              <a:t>sind</a:t>
            </a:r>
            <a:r>
              <a:rPr lang="en-US" sz="2400" dirty="0">
                <a:solidFill>
                  <a:srgbClr val="000000"/>
                </a:solidFill>
                <a:ea typeface="Roboto"/>
                <a:sym typeface="Roboto"/>
              </a:rPr>
              <a:t> </a:t>
            </a:r>
            <a:r>
              <a:rPr lang="en-US" sz="2400" dirty="0" err="1">
                <a:solidFill>
                  <a:srgbClr val="000000"/>
                </a:solidFill>
                <a:ea typeface="Roboto"/>
                <a:sym typeface="Roboto"/>
              </a:rPr>
              <a:t>selbstgemacht</a:t>
            </a:r>
            <a:r>
              <a:rPr lang="en-US" sz="2400" dirty="0">
                <a:solidFill>
                  <a:srgbClr val="000000"/>
                </a:solidFill>
                <a:ea typeface="Roboto"/>
                <a:sym typeface="Roboto"/>
              </a:rPr>
              <a:t> </a:t>
            </a:r>
          </a:p>
          <a:p>
            <a:pPr marL="0" indent="0">
              <a:lnSpc>
                <a:spcPct val="100000"/>
              </a:lnSpc>
              <a:spcAft>
                <a:spcPts val="2400"/>
              </a:spcAft>
              <a:buNone/>
            </a:pPr>
            <a:r>
              <a:rPr lang="en-US" sz="2400" dirty="0">
                <a:solidFill>
                  <a:srgbClr val="000000"/>
                </a:solidFill>
                <a:ea typeface="Roboto"/>
                <a:sym typeface="HK Grotesk Light"/>
              </a:rPr>
              <a:t>Mitarbeiter </a:t>
            </a:r>
            <a:r>
              <a:rPr lang="en-US" sz="2400" dirty="0" err="1">
                <a:solidFill>
                  <a:srgbClr val="000000"/>
                </a:solidFill>
                <a:ea typeface="Roboto"/>
                <a:sym typeface="HK Grotesk Light"/>
              </a:rPr>
              <a:t>sind</a:t>
            </a:r>
            <a:r>
              <a:rPr lang="en-US" sz="2400" dirty="0">
                <a:solidFill>
                  <a:srgbClr val="000000"/>
                </a:solidFill>
                <a:ea typeface="Roboto"/>
                <a:sym typeface="HK Grotesk Light"/>
              </a:rPr>
              <a:t> </a:t>
            </a:r>
            <a:r>
              <a:rPr lang="en-US" sz="2400" dirty="0" err="1">
                <a:solidFill>
                  <a:srgbClr val="000000"/>
                </a:solidFill>
                <a:ea typeface="Roboto"/>
                <a:sym typeface="HK Grotesk Light"/>
              </a:rPr>
              <a:t>niemals</a:t>
            </a:r>
            <a:r>
              <a:rPr lang="en-US" sz="2400" dirty="0">
                <a:solidFill>
                  <a:srgbClr val="000000"/>
                </a:solidFill>
                <a:ea typeface="Roboto"/>
                <a:sym typeface="HK Grotesk Light"/>
              </a:rPr>
              <a:t> </a:t>
            </a:r>
            <a:r>
              <a:rPr lang="en-US" sz="2400" dirty="0" err="1">
                <a:solidFill>
                  <a:srgbClr val="000000"/>
                </a:solidFill>
                <a:ea typeface="Roboto"/>
                <a:sym typeface="HK Grotesk Light"/>
              </a:rPr>
              <a:t>schuld</a:t>
            </a:r>
            <a:r>
              <a:rPr lang="en-US" sz="2400" dirty="0">
                <a:solidFill>
                  <a:srgbClr val="000000"/>
                </a:solidFill>
                <a:ea typeface="Roboto"/>
                <a:sym typeface="HK Grotesk Light"/>
              </a:rPr>
              <a:t> an </a:t>
            </a:r>
            <a:r>
              <a:rPr lang="en-US" sz="2400" dirty="0" err="1">
                <a:solidFill>
                  <a:srgbClr val="000000"/>
                </a:solidFill>
                <a:ea typeface="Roboto"/>
                <a:sym typeface="HK Grotesk Light"/>
              </a:rPr>
              <a:t>Schwierigkeiten</a:t>
            </a:r>
            <a:endParaRPr lang="en-US" sz="2400" dirty="0">
              <a:solidFill>
                <a:srgbClr val="000000"/>
              </a:solidFill>
              <a:ea typeface="Roboto"/>
              <a:sym typeface="HK Grotesk Light"/>
            </a:endParaRPr>
          </a:p>
          <a:p>
            <a:pPr marL="0" indent="0">
              <a:lnSpc>
                <a:spcPct val="100000"/>
              </a:lnSpc>
              <a:spcAft>
                <a:spcPts val="2400"/>
              </a:spcAft>
              <a:buNone/>
            </a:pPr>
            <a:r>
              <a:rPr lang="en-US" sz="2400" dirty="0">
                <a:solidFill>
                  <a:srgbClr val="000000"/>
                </a:solidFill>
                <a:ea typeface="Roboto"/>
                <a:sym typeface="HK Grotesk Light"/>
              </a:rPr>
              <a:t>Sie </a:t>
            </a:r>
            <a:r>
              <a:rPr lang="en-US" sz="2400" dirty="0" err="1">
                <a:solidFill>
                  <a:srgbClr val="000000"/>
                </a:solidFill>
                <a:ea typeface="Roboto"/>
                <a:sym typeface="HK Grotesk Light"/>
              </a:rPr>
              <a:t>sind</a:t>
            </a:r>
            <a:r>
              <a:rPr lang="en-US" sz="2400" dirty="0">
                <a:solidFill>
                  <a:srgbClr val="000000"/>
                </a:solidFill>
                <a:ea typeface="Roboto"/>
                <a:sym typeface="HK Grotesk Light"/>
              </a:rPr>
              <a:t> oft das </a:t>
            </a:r>
            <a:r>
              <a:rPr lang="en-US" sz="2400" dirty="0" err="1">
                <a:solidFill>
                  <a:srgbClr val="000000"/>
                </a:solidFill>
                <a:ea typeface="Roboto"/>
                <a:sym typeface="HK Grotesk Light"/>
              </a:rPr>
              <a:t>Ergebnis</a:t>
            </a:r>
            <a:r>
              <a:rPr lang="en-US" sz="2400" dirty="0">
                <a:solidFill>
                  <a:srgbClr val="000000"/>
                </a:solidFill>
                <a:ea typeface="Roboto"/>
                <a:sym typeface="HK Grotesk Light"/>
              </a:rPr>
              <a:t> von </a:t>
            </a:r>
            <a:r>
              <a:rPr lang="en-US" sz="2400" dirty="0" err="1">
                <a:solidFill>
                  <a:srgbClr val="000000"/>
                </a:solidFill>
                <a:ea typeface="Roboto"/>
                <a:sym typeface="HK Grotesk Bold"/>
              </a:rPr>
              <a:t>schlechter</a:t>
            </a:r>
            <a:r>
              <a:rPr lang="en-US" sz="2400" dirty="0">
                <a:solidFill>
                  <a:srgbClr val="000000"/>
                </a:solidFill>
                <a:ea typeface="Roboto"/>
                <a:sym typeface="HK Grotesk Bold"/>
              </a:rPr>
              <a:t> </a:t>
            </a:r>
            <a:r>
              <a:rPr lang="en-US" sz="2400" dirty="0" err="1">
                <a:solidFill>
                  <a:srgbClr val="000000"/>
                </a:solidFill>
                <a:ea typeface="Roboto"/>
                <a:sym typeface="HK Grotesk Bold"/>
              </a:rPr>
              <a:t>Führung</a:t>
            </a:r>
            <a:r>
              <a:rPr lang="en-US" sz="2400" dirty="0">
                <a:solidFill>
                  <a:srgbClr val="000000"/>
                </a:solidFill>
                <a:ea typeface="Roboto"/>
                <a:sym typeface="HK Grotesk Light"/>
              </a:rPr>
              <a:t>. </a:t>
            </a:r>
          </a:p>
          <a:p>
            <a:pPr marL="0" indent="0">
              <a:lnSpc>
                <a:spcPct val="100000"/>
              </a:lnSpc>
              <a:spcAft>
                <a:spcPts val="2400"/>
              </a:spcAft>
              <a:buNone/>
            </a:pPr>
            <a:r>
              <a:rPr lang="en-US" sz="2400" dirty="0">
                <a:solidFill>
                  <a:srgbClr val="000000"/>
                </a:solidFill>
                <a:ea typeface="Roboto"/>
                <a:sym typeface="Roboto"/>
              </a:rPr>
              <a:t>Du </a:t>
            </a:r>
            <a:r>
              <a:rPr lang="en-US" sz="2400" dirty="0" err="1">
                <a:solidFill>
                  <a:srgbClr val="000000"/>
                </a:solidFill>
                <a:ea typeface="Roboto"/>
                <a:sym typeface="Roboto"/>
              </a:rPr>
              <a:t>bist</a:t>
            </a:r>
            <a:r>
              <a:rPr lang="en-US" sz="2400" dirty="0">
                <a:solidFill>
                  <a:srgbClr val="000000"/>
                </a:solidFill>
                <a:ea typeface="Roboto"/>
                <a:sym typeface="Roboto"/>
              </a:rPr>
              <a:t> die </a:t>
            </a:r>
            <a:r>
              <a:rPr lang="en-US" sz="2400" dirty="0" err="1">
                <a:solidFill>
                  <a:srgbClr val="000000"/>
                </a:solidFill>
                <a:ea typeface="Roboto"/>
                <a:sym typeface="Roboto"/>
              </a:rPr>
              <a:t>Führungskraft</a:t>
            </a:r>
            <a:r>
              <a:rPr lang="en-US" sz="2400" dirty="0">
                <a:solidFill>
                  <a:srgbClr val="000000"/>
                </a:solidFill>
                <a:ea typeface="Roboto"/>
                <a:sym typeface="Roboto"/>
              </a:rPr>
              <a:t>, also </a:t>
            </a:r>
            <a:r>
              <a:rPr lang="en-US" sz="2400" dirty="0" err="1">
                <a:solidFill>
                  <a:srgbClr val="000000"/>
                </a:solidFill>
                <a:ea typeface="Roboto"/>
                <a:sym typeface="Roboto"/>
              </a:rPr>
              <a:t>ist</a:t>
            </a:r>
            <a:r>
              <a:rPr lang="en-US" sz="2400" dirty="0">
                <a:solidFill>
                  <a:srgbClr val="000000"/>
                </a:solidFill>
                <a:ea typeface="Roboto"/>
                <a:sym typeface="Roboto"/>
              </a:rPr>
              <a:t> es </a:t>
            </a:r>
            <a:r>
              <a:rPr lang="en-US" sz="2400" dirty="0" err="1">
                <a:solidFill>
                  <a:srgbClr val="000000"/>
                </a:solidFill>
                <a:ea typeface="Roboto"/>
                <a:sym typeface="Roboto"/>
              </a:rPr>
              <a:t>dein</a:t>
            </a:r>
            <a:r>
              <a:rPr lang="en-US" sz="2400" dirty="0">
                <a:solidFill>
                  <a:srgbClr val="000000"/>
                </a:solidFill>
                <a:ea typeface="Roboto"/>
                <a:sym typeface="Roboto"/>
              </a:rPr>
              <a:t> Job. </a:t>
            </a:r>
            <a:endParaRPr lang="en-US" sz="2400" dirty="0">
              <a:solidFill>
                <a:srgbClr val="000000"/>
              </a:solidFill>
              <a:ea typeface="Roboto"/>
              <a:sym typeface="HK Grotesk Light"/>
            </a:endParaRPr>
          </a:p>
          <a:p>
            <a:pPr marL="0" indent="0">
              <a:lnSpc>
                <a:spcPct val="100000"/>
              </a:lnSpc>
              <a:spcAft>
                <a:spcPts val="2400"/>
              </a:spcAft>
              <a:buNone/>
            </a:pPr>
            <a:endParaRPr lang="en-US" sz="2400" dirty="0">
              <a:solidFill>
                <a:srgbClr val="000000"/>
              </a:solidFill>
              <a:ea typeface="Roboto"/>
              <a:cs typeface="Roboto"/>
              <a:sym typeface="Roboto"/>
            </a:endParaRPr>
          </a:p>
          <a:p>
            <a:pPr marL="0" indent="0">
              <a:lnSpc>
                <a:spcPct val="100000"/>
              </a:lnSpc>
              <a:spcAft>
                <a:spcPts val="2400"/>
              </a:spcAft>
              <a:buNone/>
            </a:pPr>
            <a:endParaRPr lang="de-DE" sz="2400" dirty="0"/>
          </a:p>
        </p:txBody>
      </p:sp>
      <p:sp>
        <p:nvSpPr>
          <p:cNvPr id="12" name="Titel 11">
            <a:extLst>
              <a:ext uri="{FF2B5EF4-FFF2-40B4-BE49-F238E27FC236}">
                <a16:creationId xmlns:a16="http://schemas.microsoft.com/office/drawing/2014/main" id="{7F0307F5-A7F2-90BC-7A56-CE6357DA5B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Umgang mit schwierigen Mitarbeitern</a:t>
            </a:r>
          </a:p>
        </p:txBody>
      </p:sp>
      <p:sp>
        <p:nvSpPr>
          <p:cNvPr id="22" name="Fußzeilenplatzhalter 21">
            <a:extLst>
              <a:ext uri="{FF2B5EF4-FFF2-40B4-BE49-F238E27FC236}">
                <a16:creationId xmlns:a16="http://schemas.microsoft.com/office/drawing/2014/main" id="{838691CF-6F4F-9F35-C168-A16F1583158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nl-NL">
                <a:solidFill>
                  <a:prstClr val="black">
                    <a:tint val="75000"/>
                  </a:prstClr>
                </a:solidFill>
              </a:rPr>
              <a:t>(C) 2026 Antje Wilhelms, IfU GmbH</a:t>
            </a:r>
            <a:endParaRPr lang="de-DE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23" name="Foliennummernplatzhalter 22">
            <a:extLst>
              <a:ext uri="{FF2B5EF4-FFF2-40B4-BE49-F238E27FC236}">
                <a16:creationId xmlns:a16="http://schemas.microsoft.com/office/drawing/2014/main" id="{C9A27CB5-601A-5130-5F93-E335948D4DC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A9E5BF55-0C43-412B-9F79-9EFD479A3D64}" type="slidenum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8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Inhaltsplatzhalter 7">
            <a:extLst>
              <a:ext uri="{FF2B5EF4-FFF2-40B4-BE49-F238E27FC236}">
                <a16:creationId xmlns:a16="http://schemas.microsoft.com/office/drawing/2014/main" id="{5A6A0696-4F93-42F1-EEED-B7F919A7DE1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de-DE" sz="2000" b="1" dirty="0"/>
              <a:t>Ausgangssituation</a:t>
            </a:r>
            <a:endParaRPr lang="de-DE" sz="2000" dirty="0"/>
          </a:p>
          <a:p>
            <a:pPr lvl="0">
              <a:lnSpc>
                <a:spcPct val="150000"/>
              </a:lnSpc>
            </a:pPr>
            <a:r>
              <a:rPr lang="de-DE" sz="2000" dirty="0"/>
              <a:t>Zwei Busfahrer:</a:t>
            </a:r>
          </a:p>
          <a:p>
            <a:pPr lvl="1">
              <a:lnSpc>
                <a:spcPct val="150000"/>
              </a:lnSpc>
            </a:pPr>
            <a:r>
              <a:rPr lang="de-DE" sz="1800" dirty="0"/>
              <a:t>MA 1: neuer Bus, unzureichende Pflege (schlampige Reinigung)</a:t>
            </a:r>
          </a:p>
          <a:p>
            <a:pPr lvl="1">
              <a:lnSpc>
                <a:spcPct val="150000"/>
              </a:lnSpc>
            </a:pPr>
            <a:r>
              <a:rPr lang="de-DE" sz="1800" dirty="0"/>
              <a:t>MA 2: alter Bus, sehr gepflegt (gewissenhafte Reinigung)</a:t>
            </a:r>
          </a:p>
          <a:p>
            <a:pPr lvl="0">
              <a:lnSpc>
                <a:spcPct val="150000"/>
              </a:lnSpc>
            </a:pPr>
            <a:r>
              <a:rPr lang="de-DE" sz="2000" dirty="0"/>
              <a:t>Ziel der Geschäftsführung:</a:t>
            </a:r>
          </a:p>
          <a:p>
            <a:pPr lvl="1">
              <a:lnSpc>
                <a:spcPct val="150000"/>
              </a:lnSpc>
            </a:pPr>
            <a:r>
              <a:rPr lang="de-DE" sz="1800" dirty="0"/>
              <a:t>MA 1 soll den alten Bus übernehmen</a:t>
            </a:r>
          </a:p>
          <a:p>
            <a:pPr lvl="0">
              <a:lnSpc>
                <a:spcPct val="150000"/>
              </a:lnSpc>
            </a:pPr>
            <a:r>
              <a:rPr lang="de-DE" sz="2000" dirty="0"/>
              <a:t>Zentrale Hürde:</a:t>
            </a:r>
          </a:p>
          <a:p>
            <a:pPr lvl="1">
              <a:lnSpc>
                <a:spcPct val="150000"/>
              </a:lnSpc>
            </a:pPr>
            <a:r>
              <a:rPr lang="de-DE" sz="1800" dirty="0"/>
              <a:t>Angst vor Kündigung durch MA 1</a:t>
            </a:r>
            <a:endParaRPr lang="de-DE" sz="2000" dirty="0"/>
          </a:p>
        </p:txBody>
      </p:sp>
      <p:sp>
        <p:nvSpPr>
          <p:cNvPr id="7" name="Titel 6">
            <a:extLst>
              <a:ext uri="{FF2B5EF4-FFF2-40B4-BE49-F238E27FC236}">
                <a16:creationId xmlns:a16="http://schemas.microsoft.com/office/drawing/2014/main" id="{D7AD0D2B-491C-4688-C98B-C2495BB651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Praxisbeispiel: Busfahrer</a:t>
            </a:r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0A23A69B-1AF0-B68F-9749-84EFC9FF2AD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nl-NL">
                <a:solidFill>
                  <a:prstClr val="black">
                    <a:tint val="75000"/>
                  </a:prstClr>
                </a:solidFill>
              </a:rPr>
              <a:t>(C) 2026 Antje Wilhelms, IfU GmbH</a:t>
            </a:r>
            <a:endParaRPr lang="de-DE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FCBA2F77-833A-8F50-00BA-64ECD743E45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A9E5BF55-0C43-412B-9F79-9EFD479A3D64}" type="slidenum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9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Rechteck 8">
            <a:extLst>
              <a:ext uri="{FF2B5EF4-FFF2-40B4-BE49-F238E27FC236}">
                <a16:creationId xmlns:a16="http://schemas.microsoft.com/office/drawing/2014/main" id="{EBEAF3EB-F636-B85D-CF1B-ED0F2BB41AD3}"/>
              </a:ext>
            </a:extLst>
          </p:cNvPr>
          <p:cNvSpPr/>
          <p:nvPr/>
        </p:nvSpPr>
        <p:spPr>
          <a:xfrm rot="1608440">
            <a:off x="9517068" y="538208"/>
            <a:ext cx="260680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de-DE" sz="5400" b="1" cap="none" spc="0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BEISPIEL</a:t>
            </a:r>
          </a:p>
        </p:txBody>
      </p:sp>
    </p:spTree>
    <p:extLst>
      <p:ext uri="{BB962C8B-B14F-4D97-AF65-F5344CB8AC3E}">
        <p14:creationId xmlns:p14="http://schemas.microsoft.com/office/powerpoint/2010/main" val="991284326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g"/></Relationships>
</file>

<file path=ppt/theme/theme1.xml><?xml version="1.0" encoding="utf-8"?>
<a:theme xmlns:a="http://schemas.openxmlformats.org/drawingml/2006/main" name="Design IfU 2025 Aptos">
  <a:themeElements>
    <a:clrScheme name="IfU GmbH">
      <a:dk1>
        <a:sysClr val="windowText" lastClr="000000"/>
      </a:dk1>
      <a:lt1>
        <a:sysClr val="window" lastClr="FFFFFF"/>
      </a:lt1>
      <a:dk2>
        <a:srgbClr val="A5A5A5"/>
      </a:dk2>
      <a:lt2>
        <a:srgbClr val="F2F2F2"/>
      </a:lt2>
      <a:accent1>
        <a:srgbClr val="C6D321"/>
      </a:accent1>
      <a:accent2>
        <a:srgbClr val="92D050"/>
      </a:accent2>
      <a:accent3>
        <a:srgbClr val="76B239"/>
      </a:accent3>
      <a:accent4>
        <a:srgbClr val="47AC36"/>
      </a:accent4>
      <a:accent5>
        <a:srgbClr val="A98D63"/>
      </a:accent5>
      <a:accent6>
        <a:srgbClr val="AC0000"/>
      </a:accent6>
      <a:hlink>
        <a:srgbClr val="ECAD89"/>
      </a:hlink>
      <a:folHlink>
        <a:srgbClr val="D6540C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>
          <a:blip xmlns:r="http://schemas.openxmlformats.org/officeDocument/2006/relationships" r:embed="rId1"/>
          <a:stretch>
            <a:fillRect/>
          </a:stretch>
        </a:blipFill>
        <a:ln w="38100">
          <a:solidFill>
            <a:schemeClr val="tx1"/>
          </a:solidFill>
        </a:ln>
      </a:spPr>
      <a:bodyPr wrap="square" rtlCol="0" anchor="ctr">
        <a:noAutofit/>
      </a:bodyPr>
      <a:lstStyle>
        <a:defPPr algn="ctr">
          <a:defRPr/>
        </a:defPPr>
      </a:lstStyle>
      <a:style>
        <a:lnRef idx="2">
          <a:schemeClr val="accent1">
            <a:shade val="15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Design IfU 2025 Aptos" id="{B255A770-CA48-480D-B443-C29CC46CB929}" vid="{6474F5BA-5B56-4DA2-A1C0-B25395B0E309}"/>
    </a:ext>
  </a:extLst>
</a:theme>
</file>

<file path=ppt/theme/theme2.xml><?xml version="1.0" encoding="utf-8"?>
<a:theme xmlns:a="http://schemas.openxmlformats.org/drawingml/2006/main" name="Larissa-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Larissa-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929</Words>
  <Application>Microsoft Office PowerPoint</Application>
  <PresentationFormat>Breitbild</PresentationFormat>
  <Paragraphs>200</Paragraphs>
  <Slides>15</Slides>
  <Notes>15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13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15</vt:i4>
      </vt:variant>
    </vt:vector>
  </HeadingPairs>
  <TitlesOfParts>
    <vt:vector size="29" baseType="lpstr">
      <vt:lpstr>adelia</vt:lpstr>
      <vt:lpstr>Aptos</vt:lpstr>
      <vt:lpstr>Arial</vt:lpstr>
      <vt:lpstr>Calibri</vt:lpstr>
      <vt:lpstr>Gilda Display</vt:lpstr>
      <vt:lpstr>HK Grotesk</vt:lpstr>
      <vt:lpstr>HK Grotesk Bold</vt:lpstr>
      <vt:lpstr>HK Grotesk Light</vt:lpstr>
      <vt:lpstr>Libre Baskerville Bold</vt:lpstr>
      <vt:lpstr>Noto Sans JP</vt:lpstr>
      <vt:lpstr>Roboto</vt:lpstr>
      <vt:lpstr>Roboto Bold</vt:lpstr>
      <vt:lpstr>Wingdings</vt:lpstr>
      <vt:lpstr>Design IfU 2025 Aptos</vt:lpstr>
      <vt:lpstr>PowerPoint-Präsentation</vt:lpstr>
      <vt:lpstr>IFU Gruppe Standorte</vt:lpstr>
      <vt:lpstr>Leistungen </vt:lpstr>
      <vt:lpstr>Partnerschaften</vt:lpstr>
      <vt:lpstr>Patente / Gebrauchsmuster</vt:lpstr>
      <vt:lpstr>Forschungsprojekte aktuell</vt:lpstr>
      <vt:lpstr>PowerPoint-Präsentation</vt:lpstr>
      <vt:lpstr>Umgang mit schwierigen Mitarbeitern</vt:lpstr>
      <vt:lpstr>Praxisbeispiel: Busfahrer</vt:lpstr>
      <vt:lpstr>Vor dem Gespräch</vt:lpstr>
      <vt:lpstr>Die 3 Hauptmotive jedes Mitarbeiters</vt:lpstr>
      <vt:lpstr>Im Gespräch</vt:lpstr>
      <vt:lpstr>Wirtschaftliche Transparenz</vt:lpstr>
      <vt:lpstr>Gesprächsziel: „Ja, zu meinen Bedingungen“</vt:lpstr>
      <vt:lpstr>PowerPoint-Präsentation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Herzlich Willkommenu</dc:title>
  <dc:creator>Antje</dc:creator>
  <cp:lastModifiedBy>Pfeiffer</cp:lastModifiedBy>
  <cp:revision>312</cp:revision>
  <cp:lastPrinted>2026-05-21T05:59:37Z</cp:lastPrinted>
  <dcterms:created xsi:type="dcterms:W3CDTF">2013-10-22T19:29:43Z</dcterms:created>
  <dcterms:modified xsi:type="dcterms:W3CDTF">2026-05-22T08:25:56Z</dcterms:modified>
</cp:coreProperties>
</file>